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7"/>
  </p:notesMasterIdLst>
  <p:sldIdLst>
    <p:sldId id="257" r:id="rId2"/>
    <p:sldId id="268" r:id="rId3"/>
    <p:sldId id="269" r:id="rId4"/>
    <p:sldId id="327" r:id="rId5"/>
    <p:sldId id="328" r:id="rId6"/>
    <p:sldId id="335" r:id="rId7"/>
    <p:sldId id="330" r:id="rId8"/>
    <p:sldId id="331" r:id="rId9"/>
    <p:sldId id="336" r:id="rId10"/>
    <p:sldId id="338" r:id="rId11"/>
    <p:sldId id="337" r:id="rId12"/>
    <p:sldId id="332" r:id="rId13"/>
    <p:sldId id="333" r:id="rId14"/>
    <p:sldId id="334"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99"/>
    <a:srgbClr val="5B632B"/>
    <a:srgbClr val="8C2233"/>
    <a:srgbClr val="AAA9AA"/>
    <a:srgbClr val="6A3065"/>
    <a:srgbClr val="EBAA22"/>
    <a:srgbClr val="56575B"/>
    <a:srgbClr val="D34827"/>
    <a:srgbClr val="799A3D"/>
    <a:srgbClr val="D3D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6327"/>
  </p:normalViewPr>
  <p:slideViewPr>
    <p:cSldViewPr snapToGrid="0" snapToObjects="1">
      <p:cViewPr varScale="1">
        <p:scale>
          <a:sx n="128" d="100"/>
          <a:sy n="128" d="100"/>
        </p:scale>
        <p:origin x="11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6929C-A191-E842-84F3-A91C6364817D}" type="datetimeFigureOut">
              <a:rPr lang="en-US" smtClean="0"/>
              <a:t>2/21/23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95D16-DF4A-3D44-8994-173CCC0F0C60}" type="slidenum">
              <a:rPr lang="en-US" smtClean="0"/>
              <a:t>‹#›</a:t>
            </a:fld>
            <a:endParaRPr lang="en-US"/>
          </a:p>
        </p:txBody>
      </p:sp>
    </p:spTree>
    <p:extLst>
      <p:ext uri="{BB962C8B-B14F-4D97-AF65-F5344CB8AC3E}">
        <p14:creationId xmlns:p14="http://schemas.microsoft.com/office/powerpoint/2010/main" val="135427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I’m here from NAME OF YOUR COMMUNITY to talk to you about</a:t>
            </a:r>
            <a:r>
              <a:rPr lang="en-US" baseline="0" dirty="0"/>
              <a:t> careers working with older adults</a:t>
            </a:r>
          </a:p>
          <a:p>
            <a:endParaRPr lang="en-US" baseline="0" dirty="0"/>
          </a:p>
          <a:p>
            <a:r>
              <a:rPr lang="en-US" baseline="0" dirty="0"/>
              <a:t>I’ve found that many high school students – like you - don’t always know about this field – and the jobs that are available</a:t>
            </a:r>
          </a:p>
          <a:p>
            <a:endParaRPr lang="en-US" baseline="0" dirty="0"/>
          </a:p>
          <a:p>
            <a:r>
              <a:rPr lang="en-US" baseline="0" dirty="0"/>
              <a:t>Over the next few minutes, I’d like to talk to you about 3 things:</a:t>
            </a:r>
          </a:p>
          <a:p>
            <a:endParaRPr lang="en-US" baseline="0" dirty="0"/>
          </a:p>
          <a:p>
            <a:r>
              <a:rPr lang="en-US" baseline="0" dirty="0"/>
              <a:t>--all the jobs that will be available over the next few years</a:t>
            </a:r>
          </a:p>
          <a:p>
            <a:endParaRPr lang="en-US" baseline="0" dirty="0"/>
          </a:p>
          <a:p>
            <a:r>
              <a:rPr lang="en-US" baseline="0" dirty="0"/>
              <a:t>--the different jobs that you can do – after high school, or, after college</a:t>
            </a:r>
          </a:p>
          <a:p>
            <a:endParaRPr lang="en-US" baseline="0" dirty="0"/>
          </a:p>
          <a:p>
            <a:r>
              <a:rPr lang="en-US" baseline="0" dirty="0"/>
              <a:t>--and, how to find out more information</a:t>
            </a:r>
          </a:p>
          <a:p>
            <a:endParaRPr lang="en-US" baseline="0" dirty="0"/>
          </a:p>
          <a:p>
            <a:r>
              <a:rPr lang="en-US" baseline="0" dirty="0"/>
              <a:t>But FIRST, let me show you a quick video on working with older people.</a:t>
            </a:r>
          </a:p>
          <a:p>
            <a:endParaRPr lang="en-US" baseline="0" dirty="0"/>
          </a:p>
          <a:p>
            <a:r>
              <a:rPr lang="en-US" baseline="0" dirty="0"/>
              <a:t>This video was put together by a group of people in their twenties who found they really liked working in this area</a:t>
            </a:r>
          </a:p>
          <a:p>
            <a:endParaRPr lang="en-US" baseline="0" dirty="0"/>
          </a:p>
          <a:p>
            <a:r>
              <a:rPr lang="en-US" baseline="0" dirty="0"/>
              <a:t>GO TO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2</a:t>
            </a:fld>
            <a:endParaRPr lang="en-US"/>
          </a:p>
        </p:txBody>
      </p:sp>
    </p:spTree>
    <p:extLst>
      <p:ext uri="{BB962C8B-B14F-4D97-AF65-F5344CB8AC3E}">
        <p14:creationId xmlns:p14="http://schemas.microsoft.com/office/powerpoint/2010/main" val="85145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work in older adult services, we help you advance!</a:t>
            </a:r>
          </a:p>
          <a:p>
            <a:endParaRPr lang="en-US" dirty="0"/>
          </a:p>
          <a:p>
            <a:r>
              <a:rPr lang="en-US" dirty="0"/>
              <a:t>**Tell a story about a staff member who progressed through their career into a leadership role</a:t>
            </a:r>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11</a:t>
            </a:fld>
            <a:endParaRPr lang="en-US"/>
          </a:p>
        </p:txBody>
      </p:sp>
    </p:spTree>
    <p:extLst>
      <p:ext uri="{BB962C8B-B14F-4D97-AF65-F5344CB8AC3E}">
        <p14:creationId xmlns:p14="http://schemas.microsoft.com/office/powerpoint/2010/main" val="117905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aging field also offers a lot of places to work</a:t>
            </a:r>
          </a:p>
          <a:p>
            <a:endParaRPr lang="en-US" baseline="0" dirty="0"/>
          </a:p>
          <a:p>
            <a:r>
              <a:rPr lang="en-US" baseline="0" dirty="0"/>
              <a:t>-- SAY SOMETHING ABOUT YOUR OWN COMMUNITY HERE </a:t>
            </a:r>
          </a:p>
          <a:p>
            <a:endParaRPr lang="en-US" baseline="0" dirty="0"/>
          </a:p>
          <a:p>
            <a:r>
              <a:rPr lang="en-US" baseline="0" dirty="0"/>
              <a:t>-- some people life in communities where they get very little help – or just a bit more assistance</a:t>
            </a:r>
          </a:p>
          <a:p>
            <a:endParaRPr lang="en-US" baseline="0" dirty="0"/>
          </a:p>
          <a:p>
            <a:r>
              <a:rPr lang="en-US" baseline="0" dirty="0"/>
              <a:t>-- others live in nursing homes</a:t>
            </a:r>
          </a:p>
          <a:p>
            <a:endParaRPr lang="en-US" baseline="0" dirty="0"/>
          </a:p>
          <a:p>
            <a:r>
              <a:rPr lang="en-US" baseline="0" dirty="0"/>
              <a:t>-- and there’s what we call “adult day” – people – maybe your parents – drop off older people at centers to take care of them while they go to work</a:t>
            </a:r>
          </a:p>
          <a:p>
            <a:endParaRPr lang="en-US" baseline="0" dirty="0"/>
          </a:p>
          <a:p>
            <a:r>
              <a:rPr lang="en-US" baseline="0" dirty="0"/>
              <a:t>-- and – as I said earlier – employees can help out right in someone’s home</a:t>
            </a:r>
          </a:p>
          <a:p>
            <a:endParaRPr lang="en-US" baseline="0" dirty="0"/>
          </a:p>
          <a:p>
            <a:r>
              <a:rPr lang="en-US" baseline="0" dirty="0"/>
              <a:t>GO TO NEXT SLIDE</a:t>
            </a:r>
            <a:endParaRPr lang="en-US" dirty="0"/>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12</a:t>
            </a:fld>
            <a:endParaRPr lang="en-US"/>
          </a:p>
        </p:txBody>
      </p:sp>
    </p:spTree>
    <p:extLst>
      <p:ext uri="{BB962C8B-B14F-4D97-AF65-F5344CB8AC3E}">
        <p14:creationId xmlns:p14="http://schemas.microsoft.com/office/powerpoint/2010/main" val="404304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a:t>
            </a:r>
            <a:r>
              <a:rPr lang="en-US" baseline="0" dirty="0"/>
              <a:t> would YOU think about working with older adults?</a:t>
            </a:r>
          </a:p>
          <a:p>
            <a:endParaRPr lang="en-US" baseline="0" dirty="0"/>
          </a:p>
          <a:p>
            <a:r>
              <a:rPr lang="en-US" baseline="0" dirty="0"/>
              <a:t>Well -- it’s where the jobs will be in the future – for both HS and college graduates</a:t>
            </a:r>
          </a:p>
          <a:p>
            <a:endParaRPr lang="en-US" baseline="0" dirty="0"/>
          </a:p>
          <a:p>
            <a:r>
              <a:rPr lang="en-US" baseline="0" dirty="0"/>
              <a:t>Here are some  quick facts:</a:t>
            </a:r>
          </a:p>
          <a:p>
            <a:r>
              <a:rPr lang="en-US" baseline="0" dirty="0"/>
              <a:t> </a:t>
            </a:r>
          </a:p>
          <a:p>
            <a:r>
              <a:rPr lang="en-US" baseline="0" dirty="0"/>
              <a:t>-- People are getting older in the US – </a:t>
            </a:r>
            <a:r>
              <a:rPr lang="en-US" i="1" baseline="0" dirty="0"/>
              <a:t>every single day</a:t>
            </a:r>
            <a:r>
              <a:rPr lang="en-US" baseline="0" dirty="0"/>
              <a:t>, 10,000 people turn age 65</a:t>
            </a:r>
          </a:p>
          <a:p>
            <a:endParaRPr lang="en-US" baseline="0" dirty="0"/>
          </a:p>
          <a:p>
            <a:r>
              <a:rPr lang="en-US" baseline="0" dirty="0"/>
              <a:t>-- About 7 out of 10 of these people will need help as they get older</a:t>
            </a:r>
          </a:p>
          <a:p>
            <a:endParaRPr lang="en-US" baseline="0" dirty="0"/>
          </a:p>
          <a:p>
            <a:r>
              <a:rPr lang="en-US" baseline="0" dirty="0"/>
              <a:t>---We need a lot of caring people to take care of the older adults in our country</a:t>
            </a:r>
          </a:p>
          <a:p>
            <a:endParaRPr lang="en-US" baseline="0" dirty="0"/>
          </a:p>
          <a:p>
            <a:r>
              <a:rPr lang="en-US" baseline="0" dirty="0"/>
              <a:t>GO TO NEXT SLIDE</a:t>
            </a:r>
          </a:p>
        </p:txBody>
      </p:sp>
      <p:sp>
        <p:nvSpPr>
          <p:cNvPr id="4" name="Slide Number Placeholder 3"/>
          <p:cNvSpPr>
            <a:spLocks noGrp="1"/>
          </p:cNvSpPr>
          <p:nvPr>
            <p:ph type="sldNum" sz="quarter" idx="5"/>
          </p:nvPr>
        </p:nvSpPr>
        <p:spPr/>
        <p:txBody>
          <a:bodyPr/>
          <a:lstStyle/>
          <a:p>
            <a:fld id="{A6295D16-DF4A-3D44-8994-173CCC0F0C60}" type="slidenum">
              <a:rPr lang="en-US" smtClean="0"/>
              <a:t>13</a:t>
            </a:fld>
            <a:endParaRPr lang="en-US"/>
          </a:p>
        </p:txBody>
      </p:sp>
    </p:spTree>
    <p:extLst>
      <p:ext uri="{BB962C8B-B14F-4D97-AF65-F5344CB8AC3E}">
        <p14:creationId xmlns:p14="http://schemas.microsoft.com/office/powerpoint/2010/main" val="43345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interesting?</a:t>
            </a:r>
          </a:p>
          <a:p>
            <a:endParaRPr lang="en-US" dirty="0"/>
          </a:p>
          <a:p>
            <a:r>
              <a:rPr lang="en-US" dirty="0"/>
              <a:t>Feel free to contact me at</a:t>
            </a:r>
            <a:r>
              <a:rPr lang="en-US" baseline="0" dirty="0"/>
              <a:t> ADD CONTACT INFO HERE</a:t>
            </a:r>
          </a:p>
          <a:p>
            <a:endParaRPr lang="en-US" baseline="0" dirty="0"/>
          </a:p>
          <a:p>
            <a:r>
              <a:rPr lang="en-US" baseline="0" dirty="0"/>
              <a:t>GO TO NEXT SLIDE</a:t>
            </a:r>
            <a:endParaRPr lang="en-US" dirty="0"/>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14</a:t>
            </a:fld>
            <a:endParaRPr lang="en-US"/>
          </a:p>
        </p:txBody>
      </p:sp>
    </p:spTree>
    <p:extLst>
      <p:ext uri="{BB962C8B-B14F-4D97-AF65-F5344CB8AC3E}">
        <p14:creationId xmlns:p14="http://schemas.microsoft.com/office/powerpoint/2010/main" val="29808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being here</a:t>
            </a:r>
          </a:p>
          <a:p>
            <a:endParaRPr lang="en-US" dirty="0"/>
          </a:p>
          <a:p>
            <a:r>
              <a:rPr lang="en-US" dirty="0"/>
              <a:t>I’m happy to answer any questions!</a:t>
            </a:r>
          </a:p>
        </p:txBody>
      </p:sp>
      <p:sp>
        <p:nvSpPr>
          <p:cNvPr id="4" name="Slide Number Placeholder 3"/>
          <p:cNvSpPr>
            <a:spLocks noGrp="1"/>
          </p:cNvSpPr>
          <p:nvPr>
            <p:ph type="sldNum" sz="quarter" idx="5"/>
          </p:nvPr>
        </p:nvSpPr>
        <p:spPr/>
        <p:txBody>
          <a:bodyPr/>
          <a:lstStyle/>
          <a:p>
            <a:fld id="{A6295D16-DF4A-3D44-8994-173CCC0F0C60}" type="slidenum">
              <a:rPr lang="en-US" smtClean="0"/>
              <a:t>15</a:t>
            </a:fld>
            <a:endParaRPr lang="en-US"/>
          </a:p>
        </p:txBody>
      </p:sp>
    </p:spTree>
    <p:extLst>
      <p:ext uri="{BB962C8B-B14F-4D97-AF65-F5344CB8AC3E}">
        <p14:creationId xmlns:p14="http://schemas.microsoft.com/office/powerpoint/2010/main" val="166642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they think about working in older adults. Validate the comments they have, there may be a mix of stereotypes and that’s ok.</a:t>
            </a:r>
          </a:p>
          <a:p>
            <a:endParaRPr lang="en-US" dirty="0"/>
          </a:p>
          <a:p>
            <a:r>
              <a:rPr lang="en-US" dirty="0"/>
              <a:t>Share YOUR journey and experience. </a:t>
            </a:r>
          </a:p>
          <a:p>
            <a:pPr marL="171450" indent="-171450">
              <a:buFont typeface="Arial" panose="020B0604020202020204" pitchFamily="34" charset="0"/>
              <a:buChar char="•"/>
            </a:pPr>
            <a:r>
              <a:rPr lang="en-US" dirty="0"/>
              <a:t>What was your career path?</a:t>
            </a:r>
          </a:p>
          <a:p>
            <a:pPr marL="171450" indent="-171450">
              <a:buFont typeface="Arial" panose="020B0604020202020204" pitchFamily="34" charset="0"/>
              <a:buChar char="•"/>
            </a:pPr>
            <a:r>
              <a:rPr lang="en-US" dirty="0"/>
              <a:t>What education did you pursue to get where you are?</a:t>
            </a:r>
          </a:p>
          <a:p>
            <a:pPr marL="171450" indent="-171450">
              <a:buFont typeface="Arial" panose="020B0604020202020204" pitchFamily="34" charset="0"/>
              <a:buChar char="•"/>
            </a:pPr>
            <a:r>
              <a:rPr lang="en-US" dirty="0"/>
              <a:t>Why do you love your job?</a:t>
            </a:r>
          </a:p>
          <a:p>
            <a:pPr marL="171450" indent="-171450">
              <a:buFont typeface="Arial" panose="020B0604020202020204" pitchFamily="34" charset="0"/>
              <a:buChar char="•"/>
            </a:pPr>
            <a:r>
              <a:rPr lang="en-US" dirty="0"/>
              <a:t>Share a story about your work (my favorite resident was…the funniest memory I have of working in Nursing Home ABC was…The most meaningful experience I had with a hospice patient was…)</a:t>
            </a:r>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3</a:t>
            </a:fld>
            <a:endParaRPr lang="en-US"/>
          </a:p>
        </p:txBody>
      </p:sp>
    </p:spTree>
    <p:extLst>
      <p:ext uri="{BB962C8B-B14F-4D97-AF65-F5344CB8AC3E}">
        <p14:creationId xmlns:p14="http://schemas.microsoft.com/office/powerpoint/2010/main" val="385405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a:p>
            <a:endParaRPr lang="en-US" dirty="0"/>
          </a:p>
          <a:p>
            <a:pPr marL="171450" indent="-171450">
              <a:buFont typeface="Arial" panose="020B0604020202020204" pitchFamily="34" charset="0"/>
              <a:buChar char="•"/>
            </a:pPr>
            <a:r>
              <a:rPr lang="en-US" dirty="0"/>
              <a:t>After seeing that video, what do you think it’s like working with older adults?</a:t>
            </a:r>
          </a:p>
          <a:p>
            <a:pPr marL="171450" indent="-171450">
              <a:buFont typeface="Arial" panose="020B0604020202020204" pitchFamily="34" charset="0"/>
              <a:buChar char="•"/>
            </a:pPr>
            <a:r>
              <a:rPr lang="en-US" dirty="0"/>
              <a:t>Why do you think the staff in that video stay in their jobs as caregivers? Why do they love their career?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video focused on the roles of caregivers, which is usually the first thing that comes to mind. But the really cool thing about careers in older adult services is that there are so many types of careers you may not expect. Older adults need everything that YOU need in life – they want to have fun and go out for dinner or to a movie; they need to visit the doctor and the dentist; they need to get dressed in the morning; they need to taken medications; they need to clean their homes; they need to do yard work; they need to pay bills…as such, there are professions to help older adults with every aspect of their lives. Let’s take a look at what some of those opportunities are….</a:t>
            </a:r>
            <a:endParaRPr lang="en-US" baseline="0"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a:t>
            </a:fld>
            <a:endParaRPr lang="en-US"/>
          </a:p>
        </p:txBody>
      </p:sp>
    </p:spTree>
    <p:extLst>
      <p:ext uri="{BB962C8B-B14F-4D97-AF65-F5344CB8AC3E}">
        <p14:creationId xmlns:p14="http://schemas.microsoft.com/office/powerpoint/2010/main" val="169683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What if you aren’t sure what to do right after high school?</a:t>
            </a:r>
          </a:p>
          <a:p>
            <a:endParaRPr lang="en-US" baseline="0" dirty="0"/>
          </a:p>
          <a:p>
            <a:r>
              <a:rPr lang="en-US" baseline="0" dirty="0"/>
              <a:t>With just some on-the-job training, you can become a:</a:t>
            </a:r>
          </a:p>
          <a:p>
            <a:endParaRPr lang="en-US" baseline="0" dirty="0"/>
          </a:p>
          <a:p>
            <a:r>
              <a:rPr lang="en-US" baseline="0" dirty="0"/>
              <a:t>-- Caregiver – These are some of the most important staff in older adult services, because they provide most of the care to the resident or client. Because of this, they often develop close bonds with the clients and find a lot of meaning in what they do. Some caregivers get more training to become nurses, and many LPN or LVN programs are only one year long!</a:t>
            </a:r>
          </a:p>
          <a:p>
            <a:endParaRPr lang="en-US" baseline="0" dirty="0"/>
          </a:p>
          <a:p>
            <a:endParaRPr lang="en-US" baseline="0" dirty="0"/>
          </a:p>
          <a:p>
            <a:r>
              <a:rPr lang="en-US" baseline="0" dirty="0"/>
              <a:t>-- You can work in a restaurant. Organizations like nursing homes and assisted livings have cafes, coffee shops, dining rooms, and even full restaurants. These operate like any restaurant here in town – we need cooks, chefs, servers, hosts, bussers, etc. And one of the best parts? We have better hours than a typical restaurant. You don’t have to work until a restaurant closes at midnight – when dinner service is done, get to head home!</a:t>
            </a:r>
          </a:p>
          <a:p>
            <a:endParaRPr lang="en-US" baseline="0" dirty="0"/>
          </a:p>
          <a:p>
            <a:r>
              <a:rPr lang="en-US" baseline="0" dirty="0"/>
              <a:t>--If you like to fix things, work with your hands, build or repair mechanics, then building or grounds maintenance might be for you. Housekeeping</a:t>
            </a:r>
          </a:p>
          <a:p>
            <a:endParaRPr lang="en-US" baseline="0" dirty="0"/>
          </a:p>
          <a:p>
            <a:r>
              <a:rPr lang="en-US" baseline="0" dirty="0"/>
              <a:t>GO TO NEXT SLIDE</a:t>
            </a:r>
          </a:p>
          <a:p>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5</a:t>
            </a:fld>
            <a:endParaRPr lang="en-US"/>
          </a:p>
        </p:txBody>
      </p:sp>
    </p:spTree>
    <p:extLst>
      <p:ext uri="{BB962C8B-B14F-4D97-AF65-F5344CB8AC3E}">
        <p14:creationId xmlns:p14="http://schemas.microsoft.com/office/powerpoint/2010/main" val="424919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also options after college:</a:t>
            </a:r>
          </a:p>
          <a:p>
            <a:endParaRPr lang="en-US" baseline="0" dirty="0"/>
          </a:p>
          <a:p>
            <a:r>
              <a:rPr lang="en-US" baseline="0" dirty="0"/>
              <a:t>-- Dieticians are needed to help plan healthy meals and to understand the clinical nutrition needs of older adults with certain diagnoses</a:t>
            </a:r>
          </a:p>
          <a:p>
            <a:endParaRPr lang="en-US" baseline="0" dirty="0"/>
          </a:p>
          <a:p>
            <a:r>
              <a:rPr lang="en-US" baseline="0" dirty="0"/>
              <a:t>-- Health educators work with staff to ensure they are trained appropriately and can provide high quality care to the older adults being served</a:t>
            </a:r>
          </a:p>
          <a:p>
            <a:endParaRPr lang="en-US" baseline="0" dirty="0"/>
          </a:p>
          <a:p>
            <a:r>
              <a:rPr lang="en-US" baseline="0" dirty="0"/>
              <a:t>-- Registered nurses</a:t>
            </a:r>
          </a:p>
          <a:p>
            <a:endParaRPr lang="en-US" baseline="0" dirty="0"/>
          </a:p>
          <a:p>
            <a:r>
              <a:rPr lang="en-US" baseline="0" dirty="0"/>
              <a:t>-- Social workers work with older adults to connect them with resources and support their mental wellbeing. A social worker might help an older adult discharge from a transitional care rehabilitation program back home, or they may help an older adult transition from an assisted living apartment to a nursing home. </a:t>
            </a:r>
          </a:p>
          <a:p>
            <a:endParaRPr lang="en-US" baseline="0" dirty="0"/>
          </a:p>
          <a:p>
            <a:r>
              <a:rPr lang="en-US" baseline="0" dirty="0"/>
              <a:t>-- PT and OT – help get people back in shape after surgery or illness, improve day–to-day activities, or re-learn lost function (like getting dressed, tying shoes, cooking, following directions)</a:t>
            </a:r>
          </a:p>
          <a:p>
            <a:endParaRPr lang="en-US" baseline="0" dirty="0"/>
          </a:p>
          <a:p>
            <a:r>
              <a:rPr lang="en-US" baseline="0" dirty="0"/>
              <a:t>--Tech experts – many communities are relying a lot on information technology – and many are hiring people to help them do it</a:t>
            </a:r>
          </a:p>
          <a:p>
            <a:endParaRPr lang="en-US" baseline="0" dirty="0"/>
          </a:p>
          <a:p>
            <a:r>
              <a:rPr lang="en-US" baseline="0" dirty="0"/>
              <a:t>-- Marketing – marketing staff help inform the community about the services they provide. You might help someone sign a lease on an assisted living apartment, give tours of a nursing home to prospective families </a:t>
            </a:r>
          </a:p>
          <a:p>
            <a:endParaRPr lang="en-US" baseline="0" dirty="0"/>
          </a:p>
          <a:p>
            <a:r>
              <a:rPr lang="en-US" baseline="0" dirty="0"/>
              <a:t>Human Resources might work on recruiting, hiring and orientation of new staff, staff development or helping people advance in their careers, or administering benefits packages and payroll </a:t>
            </a:r>
          </a:p>
          <a:p>
            <a:endParaRPr lang="en-US" baseline="0" dirty="0"/>
          </a:p>
          <a:p>
            <a:r>
              <a:rPr lang="en-US" baseline="0" dirty="0"/>
              <a:t>--And finally, administrators to run the business –side of long term services and supports organizations</a:t>
            </a:r>
          </a:p>
          <a:p>
            <a:endParaRPr lang="en-US" baseline="0" dirty="0"/>
          </a:p>
          <a:p>
            <a:r>
              <a:rPr lang="en-US" baseline="0" dirty="0"/>
              <a:t>GO TO NEXT SLIDE</a:t>
            </a:r>
            <a:endParaRPr lang="en-US" dirty="0"/>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6</a:t>
            </a:fld>
            <a:endParaRPr lang="en-US"/>
          </a:p>
        </p:txBody>
      </p:sp>
    </p:spTree>
    <p:extLst>
      <p:ext uri="{BB962C8B-B14F-4D97-AF65-F5344CB8AC3E}">
        <p14:creationId xmlns:p14="http://schemas.microsoft.com/office/powerpoint/2010/main" val="261875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a:t>
            </a:r>
          </a:p>
          <a:p>
            <a:endParaRPr lang="en-US" dirty="0"/>
          </a:p>
          <a:p>
            <a:r>
              <a:rPr lang="en-US" dirty="0"/>
              <a:t>Well, with</a:t>
            </a:r>
            <a:r>
              <a:rPr lang="en-US" baseline="0" dirty="0"/>
              <a:t> a little more education, you can think about becoming a </a:t>
            </a:r>
          </a:p>
          <a:p>
            <a:r>
              <a:rPr lang="en-US" baseline="0" dirty="0"/>
              <a:t>--doctor – some geriatricians even make house calls or visit people in nursing homes and assisted livings. We also need specialists like podiatrists.</a:t>
            </a:r>
          </a:p>
          <a:p>
            <a:endParaRPr lang="en-US" baseline="0" dirty="0"/>
          </a:p>
          <a:p>
            <a:r>
              <a:rPr lang="en-US" baseline="0" dirty="0"/>
              <a:t>--pharmacist</a:t>
            </a:r>
          </a:p>
          <a:p>
            <a:endParaRPr lang="en-US" baseline="0" dirty="0"/>
          </a:p>
          <a:p>
            <a:r>
              <a:rPr lang="en-US" baseline="0" dirty="0"/>
              <a:t>--architect – There are architects who specialize in building healthcare facilities, specifically nursing homes and assisted livings. It is really complex because there are strict regulations around building in our settings, so it is a niche specialty.</a:t>
            </a:r>
          </a:p>
          <a:p>
            <a:endParaRPr lang="en-US" baseline="0" dirty="0"/>
          </a:p>
          <a:p>
            <a:r>
              <a:rPr lang="en-US" baseline="0" dirty="0"/>
              <a:t>-- elder law attorneys may work on behalf of older people, helping with estate planning or establishing power of attorney, they may specialize in working with the nursing home or assisted living providers focusing more on the business ad regulatory needs of the organization.</a:t>
            </a:r>
          </a:p>
          <a:p>
            <a:endParaRPr lang="en-US" baseline="0" dirty="0"/>
          </a:p>
          <a:p>
            <a:r>
              <a:rPr lang="en-US" dirty="0"/>
              <a:t>There are so many ways you can work in older adult services! If you have an interest or passion, we have a place for you. </a:t>
            </a:r>
          </a:p>
          <a:p>
            <a:endParaRPr lang="en-US" dirty="0"/>
          </a:p>
          <a:p>
            <a:r>
              <a:rPr lang="en-US" dirty="0"/>
              <a:t>GO</a:t>
            </a:r>
            <a:r>
              <a:rPr lang="en-US" baseline="0" dirty="0"/>
              <a:t> TO NEXT SLIDE</a:t>
            </a:r>
            <a:endParaRPr lang="en-US" dirty="0"/>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7</a:t>
            </a:fld>
            <a:endParaRPr lang="en-US"/>
          </a:p>
        </p:txBody>
      </p:sp>
    </p:spTree>
    <p:extLst>
      <p:ext uri="{BB962C8B-B14F-4D97-AF65-F5344CB8AC3E}">
        <p14:creationId xmlns:p14="http://schemas.microsoft.com/office/powerpoint/2010/main" val="250290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work in older adult services, we help you advance!</a:t>
            </a:r>
          </a:p>
          <a:p>
            <a:endParaRPr lang="en-US" dirty="0"/>
          </a:p>
          <a:p>
            <a:r>
              <a:rPr lang="en-US" dirty="0"/>
              <a:t>**Tell a story about a staff member who progressed through their career into a leadership role</a:t>
            </a:r>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8</a:t>
            </a:fld>
            <a:endParaRPr lang="en-US"/>
          </a:p>
        </p:txBody>
      </p:sp>
    </p:spTree>
    <p:extLst>
      <p:ext uri="{BB962C8B-B14F-4D97-AF65-F5344CB8AC3E}">
        <p14:creationId xmlns:p14="http://schemas.microsoft.com/office/powerpoint/2010/main" val="254748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work in older adult services, we help you advance!</a:t>
            </a:r>
          </a:p>
          <a:p>
            <a:endParaRPr lang="en-US" dirty="0"/>
          </a:p>
          <a:p>
            <a:r>
              <a:rPr lang="en-US" dirty="0"/>
              <a:t>**Tell a story about a staff member who progressed through their career into a leadership role</a:t>
            </a:r>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9</a:t>
            </a:fld>
            <a:endParaRPr lang="en-US"/>
          </a:p>
        </p:txBody>
      </p:sp>
    </p:spTree>
    <p:extLst>
      <p:ext uri="{BB962C8B-B14F-4D97-AF65-F5344CB8AC3E}">
        <p14:creationId xmlns:p14="http://schemas.microsoft.com/office/powerpoint/2010/main" val="204330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work in older adult services, we help you advance!</a:t>
            </a:r>
          </a:p>
          <a:p>
            <a:endParaRPr lang="en-US" dirty="0"/>
          </a:p>
          <a:p>
            <a:r>
              <a:rPr lang="en-US" dirty="0"/>
              <a:t>**Tell a story about a staff member who progressed through their career into a leadership role</a:t>
            </a:r>
          </a:p>
          <a:p>
            <a:endParaRPr lang="en-US" dirty="0"/>
          </a:p>
        </p:txBody>
      </p:sp>
      <p:sp>
        <p:nvSpPr>
          <p:cNvPr id="4" name="Slide Number Placeholder 3"/>
          <p:cNvSpPr>
            <a:spLocks noGrp="1"/>
          </p:cNvSpPr>
          <p:nvPr>
            <p:ph type="sldNum" sz="quarter" idx="5"/>
          </p:nvPr>
        </p:nvSpPr>
        <p:spPr/>
        <p:txBody>
          <a:bodyPr/>
          <a:lstStyle/>
          <a:p>
            <a:fld id="{A6295D16-DF4A-3D44-8994-173CCC0F0C60}" type="slidenum">
              <a:rPr lang="en-US" smtClean="0"/>
              <a:t>10</a:t>
            </a:fld>
            <a:endParaRPr lang="en-US"/>
          </a:p>
        </p:txBody>
      </p:sp>
    </p:spTree>
    <p:extLst>
      <p:ext uri="{BB962C8B-B14F-4D97-AF65-F5344CB8AC3E}">
        <p14:creationId xmlns:p14="http://schemas.microsoft.com/office/powerpoint/2010/main" val="2145755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4CBF5-3E83-A447-B5AB-C847197C3752}"/>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1CD2C47-92B1-8E45-816E-0D838E8E4714}"/>
              </a:ext>
            </a:extLst>
          </p:cNvPr>
          <p:cNvSpPr>
            <a:spLocks noGrp="1"/>
          </p:cNvSpPr>
          <p:nvPr>
            <p:ph type="ctrTitle" hasCustomPrompt="1"/>
          </p:nvPr>
        </p:nvSpPr>
        <p:spPr>
          <a:xfrm>
            <a:off x="745810" y="2925333"/>
            <a:ext cx="6080292" cy="1417617"/>
          </a:xfrm>
        </p:spPr>
        <p:txBody>
          <a:bodyPr lIns="0" tIns="0" rIns="0" bIns="0" anchor="b" anchorCtr="0">
            <a:noAutofit/>
          </a:bodyPr>
          <a:lstStyle>
            <a:lvl1pPr algn="l">
              <a:lnSpc>
                <a:spcPct val="80000"/>
              </a:lnSpc>
              <a:defRPr sz="5000">
                <a:solidFill>
                  <a:schemeClr val="bg1"/>
                </a:solidFill>
              </a:defRPr>
            </a:lvl1pPr>
          </a:lstStyle>
          <a:p>
            <a:r>
              <a:rPr lang="en-US" dirty="0"/>
              <a:t>Edit Session Title Here</a:t>
            </a:r>
            <a:br>
              <a:rPr lang="en-US" dirty="0"/>
            </a:br>
            <a:r>
              <a:rPr lang="en-US" dirty="0"/>
              <a:t>Two Lines Available</a:t>
            </a:r>
          </a:p>
        </p:txBody>
      </p:sp>
      <p:sp>
        <p:nvSpPr>
          <p:cNvPr id="13" name="Subtitle 2">
            <a:extLst>
              <a:ext uri="{FF2B5EF4-FFF2-40B4-BE49-F238E27FC236}">
                <a16:creationId xmlns:a16="http://schemas.microsoft.com/office/drawing/2014/main" id="{35E2D09F-B652-EB4D-8412-AE0A8169B0F7}"/>
              </a:ext>
            </a:extLst>
          </p:cNvPr>
          <p:cNvSpPr>
            <a:spLocks noGrp="1"/>
          </p:cNvSpPr>
          <p:nvPr>
            <p:ph type="subTitle" idx="1" hasCustomPrompt="1"/>
          </p:nvPr>
        </p:nvSpPr>
        <p:spPr>
          <a:xfrm>
            <a:off x="745810" y="4538499"/>
            <a:ext cx="5272217" cy="791395"/>
          </a:xfrm>
        </p:spPr>
        <p:txBody>
          <a:bodyPr lIns="0" tIns="0" rIns="0" bIns="0" anchor="ctr">
            <a:noAutofit/>
          </a:bodyPr>
          <a:lstStyle>
            <a:lvl1pPr marL="0" indent="0" algn="l">
              <a:lnSpc>
                <a:spcPct val="100000"/>
              </a:lnSpc>
              <a:spcBef>
                <a:spcPts val="0"/>
              </a:spcBef>
              <a:buNone/>
              <a:defRPr sz="2400" b="0" i="0" cap="all" spc="0" baseline="0">
                <a:solidFill>
                  <a:schemeClr val="bg2">
                    <a:lumMod val="20000"/>
                    <a:lumOff val="8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title, organization</a:t>
            </a:r>
          </a:p>
          <a:p>
            <a:r>
              <a:rPr lang="en-US" dirty="0"/>
              <a:t>Two lines available</a:t>
            </a:r>
          </a:p>
        </p:txBody>
      </p:sp>
      <p:sp>
        <p:nvSpPr>
          <p:cNvPr id="3" name="Picture Placeholder 2">
            <a:extLst>
              <a:ext uri="{FF2B5EF4-FFF2-40B4-BE49-F238E27FC236}">
                <a16:creationId xmlns:a16="http://schemas.microsoft.com/office/drawing/2014/main" id="{CFCC9DA3-81B8-254E-D531-FB325F20CCE1}"/>
              </a:ext>
            </a:extLst>
          </p:cNvPr>
          <p:cNvSpPr>
            <a:spLocks noGrp="1"/>
          </p:cNvSpPr>
          <p:nvPr>
            <p:ph type="pic" sz="quarter" idx="10" hasCustomPrompt="1"/>
          </p:nvPr>
        </p:nvSpPr>
        <p:spPr>
          <a:xfrm>
            <a:off x="7081838" y="1785938"/>
            <a:ext cx="3827462" cy="3806825"/>
          </a:xfrm>
        </p:spPr>
        <p:txBody>
          <a:bodyPr anchor="ctr"/>
          <a:lstStyle>
            <a:lvl1pPr algn="ctr">
              <a:defRPr/>
            </a:lvl1pPr>
          </a:lstStyle>
          <a:p>
            <a:r>
              <a:rPr lang="en-US" dirty="0"/>
              <a:t>Click to insert image</a:t>
            </a:r>
          </a:p>
        </p:txBody>
      </p:sp>
      <p:sp>
        <p:nvSpPr>
          <p:cNvPr id="2" name="Text Placeholder 11">
            <a:extLst>
              <a:ext uri="{FF2B5EF4-FFF2-40B4-BE49-F238E27FC236}">
                <a16:creationId xmlns:a16="http://schemas.microsoft.com/office/drawing/2014/main" id="{A47E96BB-828C-7110-EAA6-91B8F3990CD0}"/>
              </a:ext>
            </a:extLst>
          </p:cNvPr>
          <p:cNvSpPr>
            <a:spLocks noGrp="1"/>
          </p:cNvSpPr>
          <p:nvPr>
            <p:ph type="body" sz="quarter" idx="11" hasCustomPrompt="1"/>
          </p:nvPr>
        </p:nvSpPr>
        <p:spPr>
          <a:xfrm>
            <a:off x="377825" y="6189267"/>
            <a:ext cx="3554413" cy="346075"/>
          </a:xfrm>
        </p:spPr>
        <p:txBody>
          <a:bodyPr>
            <a:noAutofit/>
          </a:bodyPr>
          <a:lstStyle>
            <a:lvl1pPr>
              <a:defRPr sz="2000" i="1">
                <a:solidFill>
                  <a:schemeClr val="tx2"/>
                </a:solidFill>
              </a:defRPr>
            </a:lvl1pPr>
            <a:lvl2pPr>
              <a:defRPr sz="2000"/>
            </a:lvl2pPr>
            <a:lvl3pPr>
              <a:defRPr sz="2000"/>
            </a:lvl3pPr>
            <a:lvl4pPr>
              <a:defRPr sz="2000"/>
            </a:lvl4pPr>
            <a:lvl5pPr>
              <a:defRPr sz="2000"/>
            </a:lvl5pPr>
          </a:lstStyle>
          <a:p>
            <a:pPr lvl="0"/>
            <a:r>
              <a:rPr lang="en-US" dirty="0"/>
              <a:t>Date or other information</a:t>
            </a:r>
          </a:p>
        </p:txBody>
      </p:sp>
    </p:spTree>
    <p:extLst>
      <p:ext uri="{BB962C8B-B14F-4D97-AF65-F5344CB8AC3E}">
        <p14:creationId xmlns:p14="http://schemas.microsoft.com/office/powerpoint/2010/main" val="356924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Left Image, Lt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8E766E-7E73-8BEC-584D-AE77CB36A02A}"/>
              </a:ext>
            </a:extLst>
          </p:cNvPr>
          <p:cNvPicPr>
            <a:picLocks noChangeAspect="1"/>
          </p:cNvPicPr>
          <p:nvPr userDrawn="1"/>
        </p:nvPicPr>
        <p:blipFill>
          <a:blip r:embed="rId2"/>
          <a:srcRect/>
          <a:stretch/>
        </p:blipFill>
        <p:spPr>
          <a:xfrm>
            <a:off x="11268" y="6344"/>
            <a:ext cx="12180732" cy="6851661"/>
          </a:xfrm>
          <a:prstGeom prst="rect">
            <a:avLst/>
          </a:prstGeom>
        </p:spPr>
      </p:pic>
      <p:sp>
        <p:nvSpPr>
          <p:cNvPr id="3" name="Picture Placeholder 3">
            <a:extLst>
              <a:ext uri="{FF2B5EF4-FFF2-40B4-BE49-F238E27FC236}">
                <a16:creationId xmlns:a16="http://schemas.microsoft.com/office/drawing/2014/main" id="{6B91DA4B-0916-CB24-F946-97D320EAE0A2}"/>
              </a:ext>
            </a:extLst>
          </p:cNvPr>
          <p:cNvSpPr>
            <a:spLocks noGrp="1"/>
          </p:cNvSpPr>
          <p:nvPr>
            <p:ph type="pic" sz="quarter" idx="10" hasCustomPrompt="1"/>
          </p:nvPr>
        </p:nvSpPr>
        <p:spPr>
          <a:xfrm>
            <a:off x="0" y="0"/>
            <a:ext cx="4834270" cy="6858000"/>
          </a:xfrm>
        </p:spPr>
        <p:txBody>
          <a:bodyPr anchor="ctr"/>
          <a:lstStyle>
            <a:lvl1pPr algn="ctr">
              <a:defRPr/>
            </a:lvl1pPr>
          </a:lstStyle>
          <a:p>
            <a:r>
              <a:rPr lang="en-US" dirty="0"/>
              <a:t>Click to Insert Picture</a:t>
            </a:r>
          </a:p>
        </p:txBody>
      </p:sp>
      <p:sp>
        <p:nvSpPr>
          <p:cNvPr id="4" name="Title Placeholder 1">
            <a:extLst>
              <a:ext uri="{FF2B5EF4-FFF2-40B4-BE49-F238E27FC236}">
                <a16:creationId xmlns:a16="http://schemas.microsoft.com/office/drawing/2014/main" id="{977C7C65-6B45-C3CE-33B1-AED4628ABB1E}"/>
              </a:ext>
            </a:extLst>
          </p:cNvPr>
          <p:cNvSpPr>
            <a:spLocks noGrp="1"/>
          </p:cNvSpPr>
          <p:nvPr>
            <p:ph type="title" hasCustomPrompt="1"/>
          </p:nvPr>
        </p:nvSpPr>
        <p:spPr>
          <a:xfrm>
            <a:off x="5181599" y="676443"/>
            <a:ext cx="5977270" cy="797443"/>
          </a:xfrm>
          <a:prstGeom prst="rect">
            <a:avLst/>
          </a:prstGeom>
        </p:spPr>
        <p:txBody>
          <a:bodyPr vert="horz" lIns="91440" tIns="45720" rIns="91440" bIns="45720" rtlCol="0" anchor="b">
            <a:normAutofit/>
          </a:bodyPr>
          <a:lstStyle>
            <a:lvl1pPr>
              <a:defRPr>
                <a:solidFill>
                  <a:schemeClr val="accent1"/>
                </a:solidFill>
              </a:defRPr>
            </a:lvl1pPr>
          </a:lstStyle>
          <a:p>
            <a:r>
              <a:rPr lang="en-US" dirty="0"/>
              <a:t>Click to edit title</a:t>
            </a:r>
          </a:p>
        </p:txBody>
      </p:sp>
      <p:sp>
        <p:nvSpPr>
          <p:cNvPr id="5" name="Content Placeholder 6">
            <a:extLst>
              <a:ext uri="{FF2B5EF4-FFF2-40B4-BE49-F238E27FC236}">
                <a16:creationId xmlns:a16="http://schemas.microsoft.com/office/drawing/2014/main" id="{3D261DD0-84FD-C25D-D24D-D9C7241CCEDA}"/>
              </a:ext>
            </a:extLst>
          </p:cNvPr>
          <p:cNvSpPr>
            <a:spLocks noGrp="1"/>
          </p:cNvSpPr>
          <p:nvPr>
            <p:ph sz="quarter" idx="11"/>
          </p:nvPr>
        </p:nvSpPr>
        <p:spPr>
          <a:xfrm>
            <a:off x="5181599" y="1966913"/>
            <a:ext cx="5977270" cy="396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054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A8B414-600C-704E-B401-BE0FC5B0DE5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3EB900-E3BC-4E72-B276-3C5D53F291C3}"/>
              </a:ext>
            </a:extLst>
          </p:cNvPr>
          <p:cNvSpPr>
            <a:spLocks noGrp="1"/>
          </p:cNvSpPr>
          <p:nvPr>
            <p:ph type="ctrTitle" hasCustomPrompt="1"/>
          </p:nvPr>
        </p:nvSpPr>
        <p:spPr>
          <a:xfrm>
            <a:off x="5497026" y="2925333"/>
            <a:ext cx="5789115" cy="1417617"/>
          </a:xfrm>
        </p:spPr>
        <p:txBody>
          <a:bodyPr lIns="0" tIns="0" rIns="0" bIns="0" anchor="b" anchorCtr="0">
            <a:noAutofit/>
          </a:bodyPr>
          <a:lstStyle>
            <a:lvl1pPr algn="r">
              <a:lnSpc>
                <a:spcPct val="80000"/>
              </a:lnSpc>
              <a:defRPr sz="5000">
                <a:solidFill>
                  <a:schemeClr val="bg1"/>
                </a:solidFill>
              </a:defRPr>
            </a:lvl1pPr>
          </a:lstStyle>
          <a:p>
            <a:r>
              <a:rPr lang="en-US" dirty="0"/>
              <a:t>Click to Edit</a:t>
            </a:r>
            <a:br>
              <a:rPr lang="en-US" dirty="0"/>
            </a:br>
            <a:r>
              <a:rPr lang="en-US" dirty="0"/>
              <a:t>Thank You</a:t>
            </a:r>
          </a:p>
        </p:txBody>
      </p:sp>
      <p:sp>
        <p:nvSpPr>
          <p:cNvPr id="4" name="Subtitle 2">
            <a:extLst>
              <a:ext uri="{FF2B5EF4-FFF2-40B4-BE49-F238E27FC236}">
                <a16:creationId xmlns:a16="http://schemas.microsoft.com/office/drawing/2014/main" id="{E5FDCB0F-43E2-39C5-17BA-FEBCED0EFF92}"/>
              </a:ext>
            </a:extLst>
          </p:cNvPr>
          <p:cNvSpPr>
            <a:spLocks noGrp="1"/>
          </p:cNvSpPr>
          <p:nvPr>
            <p:ph type="subTitle" idx="1" hasCustomPrompt="1"/>
          </p:nvPr>
        </p:nvSpPr>
        <p:spPr>
          <a:xfrm>
            <a:off x="6134981" y="4538499"/>
            <a:ext cx="5151161" cy="791395"/>
          </a:xfrm>
        </p:spPr>
        <p:txBody>
          <a:bodyPr lIns="0" tIns="0" rIns="0" bIns="0" anchor="ctr">
            <a:noAutofit/>
          </a:bodyPr>
          <a:lstStyle>
            <a:lvl1pPr marL="0" indent="0" algn="r">
              <a:lnSpc>
                <a:spcPct val="100000"/>
              </a:lnSpc>
              <a:spcBef>
                <a:spcPts val="0"/>
              </a:spcBef>
              <a:buNone/>
              <a:defRPr sz="2400" b="0" i="0" cap="all" spc="0" baseline="0">
                <a:solidFill>
                  <a:schemeClr val="bg2">
                    <a:lumMod val="20000"/>
                    <a:lumOff val="8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second line,</a:t>
            </a:r>
            <a:br>
              <a:rPr lang="en-US" dirty="0"/>
            </a:br>
            <a:r>
              <a:rPr lang="en-US" dirty="0"/>
              <a:t>Contact, Questions, Etc. </a:t>
            </a:r>
          </a:p>
        </p:txBody>
      </p:sp>
      <p:sp>
        <p:nvSpPr>
          <p:cNvPr id="5" name="Picture Placeholder 2">
            <a:extLst>
              <a:ext uri="{FF2B5EF4-FFF2-40B4-BE49-F238E27FC236}">
                <a16:creationId xmlns:a16="http://schemas.microsoft.com/office/drawing/2014/main" id="{668E20F3-D11F-6C31-B196-9189D78416E8}"/>
              </a:ext>
            </a:extLst>
          </p:cNvPr>
          <p:cNvSpPr>
            <a:spLocks noGrp="1"/>
          </p:cNvSpPr>
          <p:nvPr>
            <p:ph type="pic" sz="quarter" idx="10" hasCustomPrompt="1"/>
          </p:nvPr>
        </p:nvSpPr>
        <p:spPr>
          <a:xfrm>
            <a:off x="1282701" y="1785938"/>
            <a:ext cx="3827462" cy="3806825"/>
          </a:xfrm>
        </p:spPr>
        <p:txBody>
          <a:bodyPr anchor="ctr"/>
          <a:lstStyle>
            <a:lvl1pPr algn="ctr">
              <a:defRPr/>
            </a:lvl1pPr>
          </a:lstStyle>
          <a:p>
            <a:r>
              <a:rPr lang="en-US" dirty="0"/>
              <a:t>Click to insert image</a:t>
            </a:r>
          </a:p>
        </p:txBody>
      </p:sp>
      <p:sp>
        <p:nvSpPr>
          <p:cNvPr id="8" name="Text Placeholder 11">
            <a:extLst>
              <a:ext uri="{FF2B5EF4-FFF2-40B4-BE49-F238E27FC236}">
                <a16:creationId xmlns:a16="http://schemas.microsoft.com/office/drawing/2014/main" id="{F276A888-908B-0BEC-B55F-97AFC31515F6}"/>
              </a:ext>
            </a:extLst>
          </p:cNvPr>
          <p:cNvSpPr>
            <a:spLocks noGrp="1"/>
          </p:cNvSpPr>
          <p:nvPr>
            <p:ph type="body" sz="quarter" idx="11" hasCustomPrompt="1"/>
          </p:nvPr>
        </p:nvSpPr>
        <p:spPr>
          <a:xfrm>
            <a:off x="8177347" y="6195930"/>
            <a:ext cx="3554413" cy="346075"/>
          </a:xfrm>
        </p:spPr>
        <p:txBody>
          <a:bodyPr>
            <a:noAutofit/>
          </a:bodyPr>
          <a:lstStyle>
            <a:lvl1pPr algn="r">
              <a:defRPr sz="2000" i="1">
                <a:solidFill>
                  <a:schemeClr val="tx2"/>
                </a:solidFill>
              </a:defRPr>
            </a:lvl1pPr>
            <a:lvl2pPr>
              <a:defRPr sz="2000"/>
            </a:lvl2pPr>
            <a:lvl3pPr>
              <a:defRPr sz="2000"/>
            </a:lvl3pPr>
            <a:lvl4pPr>
              <a:defRPr sz="2000"/>
            </a:lvl4pPr>
            <a:lvl5pPr>
              <a:defRPr sz="2000"/>
            </a:lvl5pPr>
          </a:lstStyle>
          <a:p>
            <a:pPr lvl="0"/>
            <a:r>
              <a:rPr lang="en-US" dirty="0"/>
              <a:t>Date or other information</a:t>
            </a:r>
          </a:p>
        </p:txBody>
      </p:sp>
    </p:spTree>
    <p:extLst>
      <p:ext uri="{BB962C8B-B14F-4D97-AF65-F5344CB8AC3E}">
        <p14:creationId xmlns:p14="http://schemas.microsoft.com/office/powerpoint/2010/main" val="4261424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218461-5EDF-9D40-8D9D-4D70742A4946}"/>
              </a:ext>
            </a:extLst>
          </p:cNvPr>
          <p:cNvPicPr>
            <a:picLocks noChangeAspect="1"/>
          </p:cNvPicPr>
          <p:nvPr userDrawn="1"/>
        </p:nvPicPr>
        <p:blipFill>
          <a:blip r:embed="rId2"/>
          <a:srcRect/>
          <a:stretch/>
        </p:blipFill>
        <p:spPr>
          <a:xfrm>
            <a:off x="0" y="0"/>
            <a:ext cx="12192000" cy="6858000"/>
          </a:xfrm>
          <a:prstGeom prst="rect">
            <a:avLst/>
          </a:prstGeom>
        </p:spPr>
      </p:pic>
      <p:sp>
        <p:nvSpPr>
          <p:cNvPr id="2" name="Picture Placeholder 2">
            <a:extLst>
              <a:ext uri="{FF2B5EF4-FFF2-40B4-BE49-F238E27FC236}">
                <a16:creationId xmlns:a16="http://schemas.microsoft.com/office/drawing/2014/main" id="{335F2784-1F11-D5E8-72B7-238E248814E8}"/>
              </a:ext>
            </a:extLst>
          </p:cNvPr>
          <p:cNvSpPr>
            <a:spLocks noGrp="1"/>
          </p:cNvSpPr>
          <p:nvPr>
            <p:ph type="pic" sz="quarter" idx="10" hasCustomPrompt="1"/>
          </p:nvPr>
        </p:nvSpPr>
        <p:spPr>
          <a:xfrm>
            <a:off x="277074" y="255108"/>
            <a:ext cx="5081587" cy="3752850"/>
          </a:xfrm>
        </p:spPr>
        <p:txBody>
          <a:bodyPr anchor="ctr"/>
          <a:lstStyle>
            <a:lvl1pPr algn="ctr">
              <a:defRPr/>
            </a:lvl1pPr>
          </a:lstStyle>
          <a:p>
            <a:r>
              <a:rPr lang="en-US" dirty="0"/>
              <a:t>Click here to insert image</a:t>
            </a:r>
          </a:p>
        </p:txBody>
      </p:sp>
      <p:sp>
        <p:nvSpPr>
          <p:cNvPr id="3" name="Title 1">
            <a:extLst>
              <a:ext uri="{FF2B5EF4-FFF2-40B4-BE49-F238E27FC236}">
                <a16:creationId xmlns:a16="http://schemas.microsoft.com/office/drawing/2014/main" id="{75532F74-9D33-CF3C-0C53-314965844312}"/>
              </a:ext>
            </a:extLst>
          </p:cNvPr>
          <p:cNvSpPr>
            <a:spLocks noGrp="1"/>
          </p:cNvSpPr>
          <p:nvPr>
            <p:ph type="ctrTitle" hasCustomPrompt="1"/>
          </p:nvPr>
        </p:nvSpPr>
        <p:spPr>
          <a:xfrm>
            <a:off x="5732719" y="2200943"/>
            <a:ext cx="6080292" cy="2014420"/>
          </a:xfrm>
        </p:spPr>
        <p:txBody>
          <a:bodyPr lIns="0" tIns="0" rIns="0" bIns="0" anchor="b" anchorCtr="0">
            <a:noAutofit/>
          </a:bodyPr>
          <a:lstStyle>
            <a:lvl1pPr algn="r">
              <a:lnSpc>
                <a:spcPct val="80000"/>
              </a:lnSpc>
              <a:defRPr sz="5000">
                <a:solidFill>
                  <a:schemeClr val="accent1"/>
                </a:solidFill>
              </a:defRPr>
            </a:lvl1pPr>
          </a:lstStyle>
          <a:p>
            <a:r>
              <a:rPr lang="en-US" dirty="0"/>
              <a:t>Click to Edit</a:t>
            </a:r>
            <a:br>
              <a:rPr lang="en-US" dirty="0"/>
            </a:br>
            <a:r>
              <a:rPr lang="en-US" dirty="0"/>
              <a:t>Thank You</a:t>
            </a:r>
          </a:p>
        </p:txBody>
      </p:sp>
      <p:sp>
        <p:nvSpPr>
          <p:cNvPr id="5" name="Subtitle 2">
            <a:extLst>
              <a:ext uri="{FF2B5EF4-FFF2-40B4-BE49-F238E27FC236}">
                <a16:creationId xmlns:a16="http://schemas.microsoft.com/office/drawing/2014/main" id="{F6DF87EF-D8FA-4C1B-C0A9-D635771B18F0}"/>
              </a:ext>
            </a:extLst>
          </p:cNvPr>
          <p:cNvSpPr>
            <a:spLocks noGrp="1"/>
          </p:cNvSpPr>
          <p:nvPr>
            <p:ph type="subTitle" idx="1" hasCustomPrompt="1"/>
          </p:nvPr>
        </p:nvSpPr>
        <p:spPr>
          <a:xfrm>
            <a:off x="6540794" y="4485336"/>
            <a:ext cx="5272217" cy="791395"/>
          </a:xfrm>
        </p:spPr>
        <p:txBody>
          <a:bodyPr lIns="0" tIns="0" rIns="0" bIns="0" anchor="ctr">
            <a:noAutofit/>
          </a:bodyPr>
          <a:lstStyle>
            <a:lvl1pPr marL="0" indent="0" algn="r">
              <a:lnSpc>
                <a:spcPct val="100000"/>
              </a:lnSpc>
              <a:spcBef>
                <a:spcPts val="0"/>
              </a:spcBef>
              <a:buNone/>
              <a:defRPr sz="2400" b="0" i="0" cap="all" spc="0" baseline="0">
                <a:solidFill>
                  <a:schemeClr val="accent4"/>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second line,</a:t>
            </a:r>
            <a:br>
              <a:rPr lang="en-US" dirty="0"/>
            </a:br>
            <a:r>
              <a:rPr lang="en-US" dirty="0"/>
              <a:t>contact, Questions, Etc.</a:t>
            </a:r>
          </a:p>
        </p:txBody>
      </p:sp>
      <p:sp>
        <p:nvSpPr>
          <p:cNvPr id="8" name="Text Placeholder 11">
            <a:extLst>
              <a:ext uri="{FF2B5EF4-FFF2-40B4-BE49-F238E27FC236}">
                <a16:creationId xmlns:a16="http://schemas.microsoft.com/office/drawing/2014/main" id="{A75D4767-5FFD-F22B-3B52-E3A768D6E30D}"/>
              </a:ext>
            </a:extLst>
          </p:cNvPr>
          <p:cNvSpPr>
            <a:spLocks noGrp="1"/>
          </p:cNvSpPr>
          <p:nvPr>
            <p:ph type="body" sz="quarter" idx="11" hasCustomPrompt="1"/>
          </p:nvPr>
        </p:nvSpPr>
        <p:spPr>
          <a:xfrm>
            <a:off x="8350067" y="6070231"/>
            <a:ext cx="3554413" cy="346075"/>
          </a:xfrm>
        </p:spPr>
        <p:txBody>
          <a:bodyPr>
            <a:noAutofit/>
          </a:bodyPr>
          <a:lstStyle>
            <a:lvl1pPr algn="r">
              <a:defRPr sz="2000" i="1">
                <a:solidFill>
                  <a:schemeClr val="tx2"/>
                </a:solidFill>
              </a:defRPr>
            </a:lvl1pPr>
            <a:lvl2pPr>
              <a:defRPr sz="2000"/>
            </a:lvl2pPr>
            <a:lvl3pPr>
              <a:defRPr sz="2000"/>
            </a:lvl3pPr>
            <a:lvl4pPr>
              <a:defRPr sz="2000"/>
            </a:lvl4pPr>
            <a:lvl5pPr>
              <a:defRPr sz="2000"/>
            </a:lvl5pPr>
          </a:lstStyle>
          <a:p>
            <a:pPr lvl="0"/>
            <a:r>
              <a:rPr lang="en-US" dirty="0"/>
              <a:t>Date or other information</a:t>
            </a:r>
          </a:p>
        </p:txBody>
      </p:sp>
    </p:spTree>
    <p:extLst>
      <p:ext uri="{BB962C8B-B14F-4D97-AF65-F5344CB8AC3E}">
        <p14:creationId xmlns:p14="http://schemas.microsoft.com/office/powerpoint/2010/main" val="2724686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3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633B8-EECE-794A-B826-BFAE0ED83138}"/>
              </a:ext>
            </a:extLst>
          </p:cNvPr>
          <p:cNvPicPr>
            <a:picLocks noChangeAspect="1"/>
          </p:cNvPicPr>
          <p:nvPr userDrawn="1"/>
        </p:nvPicPr>
        <p:blipFill>
          <a:blip r:embed="rId2"/>
          <a:src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183A95A4-7313-99FB-3EE3-177C9DF2F037}"/>
              </a:ext>
            </a:extLst>
          </p:cNvPr>
          <p:cNvSpPr>
            <a:spLocks noGrp="1"/>
          </p:cNvSpPr>
          <p:nvPr>
            <p:ph type="pic" sz="quarter" idx="10" hasCustomPrompt="1"/>
          </p:nvPr>
        </p:nvSpPr>
        <p:spPr>
          <a:xfrm>
            <a:off x="6837363" y="244475"/>
            <a:ext cx="5081587" cy="3752850"/>
          </a:xfrm>
        </p:spPr>
        <p:txBody>
          <a:bodyPr anchor="ctr"/>
          <a:lstStyle>
            <a:lvl1pPr algn="ctr">
              <a:defRPr/>
            </a:lvl1pPr>
          </a:lstStyle>
          <a:p>
            <a:r>
              <a:rPr lang="en-US" dirty="0"/>
              <a:t>Click here to insert image</a:t>
            </a:r>
          </a:p>
        </p:txBody>
      </p:sp>
      <p:sp>
        <p:nvSpPr>
          <p:cNvPr id="4" name="Title 1">
            <a:extLst>
              <a:ext uri="{FF2B5EF4-FFF2-40B4-BE49-F238E27FC236}">
                <a16:creationId xmlns:a16="http://schemas.microsoft.com/office/drawing/2014/main" id="{EDFE8B73-BE35-D77A-224E-592A5B2084F1}"/>
              </a:ext>
            </a:extLst>
          </p:cNvPr>
          <p:cNvSpPr>
            <a:spLocks noGrp="1"/>
          </p:cNvSpPr>
          <p:nvPr>
            <p:ph type="ctrTitle" hasCustomPrompt="1"/>
          </p:nvPr>
        </p:nvSpPr>
        <p:spPr>
          <a:xfrm>
            <a:off x="378536" y="2200943"/>
            <a:ext cx="6080292" cy="2014420"/>
          </a:xfrm>
        </p:spPr>
        <p:txBody>
          <a:bodyPr lIns="0" tIns="0" rIns="0" bIns="0" anchor="b" anchorCtr="0">
            <a:noAutofit/>
          </a:bodyPr>
          <a:lstStyle>
            <a:lvl1pPr algn="l">
              <a:lnSpc>
                <a:spcPct val="80000"/>
              </a:lnSpc>
              <a:defRPr sz="5000">
                <a:solidFill>
                  <a:schemeClr val="accent1"/>
                </a:solidFill>
              </a:defRPr>
            </a:lvl1pPr>
          </a:lstStyle>
          <a:p>
            <a:r>
              <a:rPr lang="en-US" dirty="0"/>
              <a:t>Edit Session Title Here</a:t>
            </a:r>
            <a:br>
              <a:rPr lang="en-US" dirty="0"/>
            </a:br>
            <a:r>
              <a:rPr lang="en-US" dirty="0"/>
              <a:t>Three Lines Available</a:t>
            </a:r>
            <a:br>
              <a:rPr lang="en-US" dirty="0"/>
            </a:br>
            <a:r>
              <a:rPr lang="en-US" dirty="0"/>
              <a:t>Insert Title Insert Title</a:t>
            </a:r>
          </a:p>
        </p:txBody>
      </p:sp>
      <p:sp>
        <p:nvSpPr>
          <p:cNvPr id="5" name="Subtitle 2">
            <a:extLst>
              <a:ext uri="{FF2B5EF4-FFF2-40B4-BE49-F238E27FC236}">
                <a16:creationId xmlns:a16="http://schemas.microsoft.com/office/drawing/2014/main" id="{C47D1C6D-F9DB-2133-83AF-91A9A277EF84}"/>
              </a:ext>
            </a:extLst>
          </p:cNvPr>
          <p:cNvSpPr>
            <a:spLocks noGrp="1"/>
          </p:cNvSpPr>
          <p:nvPr>
            <p:ph type="subTitle" idx="1" hasCustomPrompt="1"/>
          </p:nvPr>
        </p:nvSpPr>
        <p:spPr>
          <a:xfrm>
            <a:off x="378536" y="4485336"/>
            <a:ext cx="5272217" cy="791395"/>
          </a:xfrm>
        </p:spPr>
        <p:txBody>
          <a:bodyPr lIns="0" tIns="0" rIns="0" bIns="0" anchor="ctr">
            <a:noAutofit/>
          </a:bodyPr>
          <a:lstStyle>
            <a:lvl1pPr marL="0" indent="0" algn="l">
              <a:lnSpc>
                <a:spcPct val="100000"/>
              </a:lnSpc>
              <a:spcBef>
                <a:spcPts val="0"/>
              </a:spcBef>
              <a:buNone/>
              <a:defRPr sz="2400" b="0" i="0" cap="all" spc="0" baseline="0">
                <a:solidFill>
                  <a:schemeClr val="accent4"/>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title, organization</a:t>
            </a:r>
          </a:p>
          <a:p>
            <a:r>
              <a:rPr lang="en-US" dirty="0"/>
              <a:t>Two lines available</a:t>
            </a:r>
          </a:p>
        </p:txBody>
      </p:sp>
      <p:sp>
        <p:nvSpPr>
          <p:cNvPr id="13" name="Text Placeholder 11">
            <a:extLst>
              <a:ext uri="{FF2B5EF4-FFF2-40B4-BE49-F238E27FC236}">
                <a16:creationId xmlns:a16="http://schemas.microsoft.com/office/drawing/2014/main" id="{70E6C291-0161-6C01-4227-0540B9B22B7C}"/>
              </a:ext>
            </a:extLst>
          </p:cNvPr>
          <p:cNvSpPr>
            <a:spLocks noGrp="1"/>
          </p:cNvSpPr>
          <p:nvPr>
            <p:ph type="body" sz="quarter" idx="11" hasCustomPrompt="1"/>
          </p:nvPr>
        </p:nvSpPr>
        <p:spPr>
          <a:xfrm>
            <a:off x="377825" y="6189267"/>
            <a:ext cx="3554413" cy="346075"/>
          </a:xfrm>
        </p:spPr>
        <p:txBody>
          <a:bodyPr>
            <a:noAutofit/>
          </a:bodyPr>
          <a:lstStyle>
            <a:lvl1pPr>
              <a:defRPr sz="2000" i="1">
                <a:solidFill>
                  <a:schemeClr val="tx2"/>
                </a:solidFill>
              </a:defRPr>
            </a:lvl1pPr>
            <a:lvl2pPr>
              <a:defRPr sz="2000"/>
            </a:lvl2pPr>
            <a:lvl3pPr>
              <a:defRPr sz="2000"/>
            </a:lvl3pPr>
            <a:lvl4pPr>
              <a:defRPr sz="2000"/>
            </a:lvl4pPr>
            <a:lvl5pPr>
              <a:defRPr sz="2000"/>
            </a:lvl5pPr>
          </a:lstStyle>
          <a:p>
            <a:pPr lvl="0"/>
            <a:r>
              <a:rPr lang="en-US" dirty="0"/>
              <a:t>Date or other information</a:t>
            </a:r>
          </a:p>
        </p:txBody>
      </p:sp>
    </p:spTree>
    <p:extLst>
      <p:ext uri="{BB962C8B-B14F-4D97-AF65-F5344CB8AC3E}">
        <p14:creationId xmlns:p14="http://schemas.microsoft.com/office/powerpoint/2010/main" val="178201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ntent Box">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B575DC3A-53A1-F549-AD41-E83F6C182BBA}"/>
              </a:ext>
            </a:extLst>
          </p:cNvPr>
          <p:cNvSpPr>
            <a:spLocks noGrp="1"/>
          </p:cNvSpPr>
          <p:nvPr>
            <p:ph type="title" hasCustomPrompt="1"/>
          </p:nvPr>
        </p:nvSpPr>
        <p:spPr>
          <a:xfrm>
            <a:off x="665480" y="467360"/>
            <a:ext cx="10861040" cy="797443"/>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title</a:t>
            </a:r>
          </a:p>
        </p:txBody>
      </p:sp>
      <p:sp>
        <p:nvSpPr>
          <p:cNvPr id="10" name="Content Placeholder 6">
            <a:extLst>
              <a:ext uri="{FF2B5EF4-FFF2-40B4-BE49-F238E27FC236}">
                <a16:creationId xmlns:a16="http://schemas.microsoft.com/office/drawing/2014/main" id="{8D7430B2-3C93-BB46-AFDA-5B8DBB290AF6}"/>
              </a:ext>
            </a:extLst>
          </p:cNvPr>
          <p:cNvSpPr>
            <a:spLocks noGrp="1"/>
          </p:cNvSpPr>
          <p:nvPr>
            <p:ph sz="quarter" idx="11"/>
          </p:nvPr>
        </p:nvSpPr>
        <p:spPr>
          <a:xfrm>
            <a:off x="665480" y="1573147"/>
            <a:ext cx="10861040" cy="46362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C1D86D6-A954-BD68-D3F7-74F6BA99941D}"/>
              </a:ext>
            </a:extLst>
          </p:cNvPr>
          <p:cNvPicPr>
            <a:picLocks noChangeAspect="1"/>
          </p:cNvPicPr>
          <p:nvPr userDrawn="1"/>
        </p:nvPicPr>
        <p:blipFill>
          <a:blip r:embed="rId2"/>
          <a:srcRect/>
          <a:stretch/>
        </p:blipFill>
        <p:spPr>
          <a:xfrm>
            <a:off x="10908792" y="-12129"/>
            <a:ext cx="1295400" cy="1282574"/>
          </a:xfrm>
          <a:prstGeom prst="rect">
            <a:avLst/>
          </a:prstGeom>
        </p:spPr>
      </p:pic>
      <p:sp>
        <p:nvSpPr>
          <p:cNvPr id="6" name="Rectangle 5">
            <a:extLst>
              <a:ext uri="{FF2B5EF4-FFF2-40B4-BE49-F238E27FC236}">
                <a16:creationId xmlns:a16="http://schemas.microsoft.com/office/drawing/2014/main" id="{A1B0C446-B75F-AA16-2A71-F7022EA53277}"/>
              </a:ext>
            </a:extLst>
          </p:cNvPr>
          <p:cNvSpPr/>
          <p:nvPr userDrawn="1"/>
        </p:nvSpPr>
        <p:spPr>
          <a:xfrm>
            <a:off x="-14288" y="6773273"/>
            <a:ext cx="12218480" cy="1847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24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FBFC8B21-BA29-6D44-ABAB-E6BD08DD71C8}"/>
              </a:ext>
            </a:extLst>
          </p:cNvPr>
          <p:cNvSpPr>
            <a:spLocks noGrp="1"/>
          </p:cNvSpPr>
          <p:nvPr>
            <p:ph type="title" hasCustomPrompt="1"/>
          </p:nvPr>
        </p:nvSpPr>
        <p:spPr>
          <a:xfrm>
            <a:off x="665480" y="467360"/>
            <a:ext cx="10861040" cy="797443"/>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title</a:t>
            </a:r>
          </a:p>
        </p:txBody>
      </p:sp>
      <p:sp>
        <p:nvSpPr>
          <p:cNvPr id="13" name="Content Placeholder 6">
            <a:extLst>
              <a:ext uri="{FF2B5EF4-FFF2-40B4-BE49-F238E27FC236}">
                <a16:creationId xmlns:a16="http://schemas.microsoft.com/office/drawing/2014/main" id="{73AB9C08-9AD9-624B-9D48-642F8B919C45}"/>
              </a:ext>
            </a:extLst>
          </p:cNvPr>
          <p:cNvSpPr>
            <a:spLocks noGrp="1"/>
          </p:cNvSpPr>
          <p:nvPr>
            <p:ph sz="quarter" idx="13"/>
          </p:nvPr>
        </p:nvSpPr>
        <p:spPr>
          <a:xfrm>
            <a:off x="665480" y="1573147"/>
            <a:ext cx="5186679" cy="46362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6">
            <a:extLst>
              <a:ext uri="{FF2B5EF4-FFF2-40B4-BE49-F238E27FC236}">
                <a16:creationId xmlns:a16="http://schemas.microsoft.com/office/drawing/2014/main" id="{8B65376A-F7DD-7B48-AEEB-BAEDCC027072}"/>
              </a:ext>
            </a:extLst>
          </p:cNvPr>
          <p:cNvSpPr>
            <a:spLocks noGrp="1"/>
          </p:cNvSpPr>
          <p:nvPr>
            <p:ph sz="quarter" idx="14"/>
          </p:nvPr>
        </p:nvSpPr>
        <p:spPr>
          <a:xfrm>
            <a:off x="6339843" y="1573147"/>
            <a:ext cx="5186679" cy="46362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93741FB5-1169-3A42-C161-69113618A9C1}"/>
              </a:ext>
            </a:extLst>
          </p:cNvPr>
          <p:cNvSpPr/>
          <p:nvPr userDrawn="1"/>
        </p:nvSpPr>
        <p:spPr>
          <a:xfrm>
            <a:off x="-14288" y="6773273"/>
            <a:ext cx="12218480" cy="1990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D6278D-D78B-0846-DEAD-70313E32D282}"/>
              </a:ext>
            </a:extLst>
          </p:cNvPr>
          <p:cNvPicPr>
            <a:picLocks noChangeAspect="1"/>
          </p:cNvPicPr>
          <p:nvPr userDrawn="1"/>
        </p:nvPicPr>
        <p:blipFill>
          <a:blip r:embed="rId2"/>
          <a:srcRect/>
          <a:stretch/>
        </p:blipFill>
        <p:spPr>
          <a:xfrm>
            <a:off x="10908792" y="-12129"/>
            <a:ext cx="1295400" cy="1282574"/>
          </a:xfrm>
          <a:prstGeom prst="rect">
            <a:avLst/>
          </a:prstGeom>
        </p:spPr>
      </p:pic>
    </p:spTree>
    <p:extLst>
      <p:ext uri="{BB962C8B-B14F-4D97-AF65-F5344CB8AC3E}">
        <p14:creationId xmlns:p14="http://schemas.microsoft.com/office/powerpoint/2010/main" val="189573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Slide, Right Picture w/ Color Box">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4EECE-1CDA-F316-92D5-0E23E89080E1}"/>
              </a:ext>
            </a:extLst>
          </p:cNvPr>
          <p:cNvPicPr>
            <a:picLocks noChangeAspect="1"/>
          </p:cNvPicPr>
          <p:nvPr userDrawn="1"/>
        </p:nvPicPr>
        <p:blipFill>
          <a:blip r:embed="rId2"/>
          <a:srcRect/>
          <a:stretch/>
        </p:blipFill>
        <p:spPr>
          <a:xfrm>
            <a:off x="11268" y="6344"/>
            <a:ext cx="12180732" cy="6851661"/>
          </a:xfrm>
          <a:prstGeom prst="rect">
            <a:avLst/>
          </a:prstGeom>
        </p:spPr>
      </p:pic>
      <p:sp>
        <p:nvSpPr>
          <p:cNvPr id="9" name="Content Placeholder 6">
            <a:extLst>
              <a:ext uri="{FF2B5EF4-FFF2-40B4-BE49-F238E27FC236}">
                <a16:creationId xmlns:a16="http://schemas.microsoft.com/office/drawing/2014/main" id="{75124011-6F5C-AE40-AE45-1FBB6D1E38A4}"/>
              </a:ext>
            </a:extLst>
          </p:cNvPr>
          <p:cNvSpPr>
            <a:spLocks noGrp="1"/>
          </p:cNvSpPr>
          <p:nvPr>
            <p:ph sz="quarter" idx="13"/>
          </p:nvPr>
        </p:nvSpPr>
        <p:spPr>
          <a:xfrm>
            <a:off x="470408" y="2072640"/>
            <a:ext cx="10478008" cy="43037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A24142D0-79C3-E243-8803-BC359946B31D}"/>
              </a:ext>
            </a:extLst>
          </p:cNvPr>
          <p:cNvSpPr>
            <a:spLocks noGrp="1"/>
          </p:cNvSpPr>
          <p:nvPr>
            <p:ph type="title" hasCustomPrompt="1"/>
          </p:nvPr>
        </p:nvSpPr>
        <p:spPr>
          <a:xfrm>
            <a:off x="470408" y="922530"/>
            <a:ext cx="10478008" cy="797443"/>
          </a:xfrm>
          <a:prstGeom prst="rect">
            <a:avLst/>
          </a:prstGeom>
        </p:spPr>
        <p:txBody>
          <a:bodyPr vert="horz" lIns="91440" tIns="45720" rIns="91440" bIns="45720" rtlCol="0" anchor="t">
            <a:normAutofit/>
          </a:bodyPr>
          <a:lstStyle>
            <a:lvl1pPr>
              <a:defRPr>
                <a:solidFill>
                  <a:schemeClr val="accent1"/>
                </a:solidFill>
              </a:defRPr>
            </a:lvl1pPr>
          </a:lstStyle>
          <a:p>
            <a:r>
              <a:rPr lang="en-US" dirty="0"/>
              <a:t>Click to edit title</a:t>
            </a:r>
          </a:p>
        </p:txBody>
      </p:sp>
    </p:spTree>
    <p:extLst>
      <p:ext uri="{BB962C8B-B14F-4D97-AF65-F5344CB8AC3E}">
        <p14:creationId xmlns:p14="http://schemas.microsoft.com/office/powerpoint/2010/main" val="320821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Left Picture w/ Color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8D4CDC-D1BE-186B-8AFC-272EDDA903FF}"/>
              </a:ext>
            </a:extLst>
          </p:cNvPr>
          <p:cNvPicPr>
            <a:picLocks noChangeAspect="1"/>
          </p:cNvPicPr>
          <p:nvPr userDrawn="1"/>
        </p:nvPicPr>
        <p:blipFill>
          <a:blip r:embed="rId2"/>
          <a:srcRect/>
          <a:stretch/>
        </p:blipFill>
        <p:spPr>
          <a:xfrm>
            <a:off x="11268" y="6344"/>
            <a:ext cx="12180732" cy="6851661"/>
          </a:xfrm>
          <a:prstGeom prst="rect">
            <a:avLst/>
          </a:prstGeom>
        </p:spPr>
      </p:pic>
      <p:sp>
        <p:nvSpPr>
          <p:cNvPr id="8" name="Title Placeholder 1">
            <a:extLst>
              <a:ext uri="{FF2B5EF4-FFF2-40B4-BE49-F238E27FC236}">
                <a16:creationId xmlns:a16="http://schemas.microsoft.com/office/drawing/2014/main" id="{2B19E074-40E5-5598-14EA-6EB0308E3D3E}"/>
              </a:ext>
            </a:extLst>
          </p:cNvPr>
          <p:cNvSpPr>
            <a:spLocks noGrp="1"/>
          </p:cNvSpPr>
          <p:nvPr>
            <p:ph type="title" hasCustomPrompt="1"/>
          </p:nvPr>
        </p:nvSpPr>
        <p:spPr>
          <a:xfrm>
            <a:off x="1205586" y="922531"/>
            <a:ext cx="10449966" cy="770334"/>
          </a:xfrm>
          <a:prstGeom prst="rect">
            <a:avLst/>
          </a:prstGeom>
        </p:spPr>
        <p:txBody>
          <a:bodyPr vert="horz" lIns="91440" tIns="45720" rIns="91440" bIns="45720" rtlCol="0" anchor="t">
            <a:normAutofit/>
          </a:bodyPr>
          <a:lstStyle>
            <a:lvl1pPr>
              <a:defRPr>
                <a:solidFill>
                  <a:schemeClr val="accent1"/>
                </a:solidFill>
              </a:defRPr>
            </a:lvl1pPr>
          </a:lstStyle>
          <a:p>
            <a:r>
              <a:rPr lang="en-US" dirty="0"/>
              <a:t>Click to edit title</a:t>
            </a:r>
          </a:p>
        </p:txBody>
      </p:sp>
      <p:sp>
        <p:nvSpPr>
          <p:cNvPr id="6" name="Content Placeholder 6">
            <a:extLst>
              <a:ext uri="{FF2B5EF4-FFF2-40B4-BE49-F238E27FC236}">
                <a16:creationId xmlns:a16="http://schemas.microsoft.com/office/drawing/2014/main" id="{FFD0EECF-4D2B-4C00-A742-B38391069CA7}"/>
              </a:ext>
            </a:extLst>
          </p:cNvPr>
          <p:cNvSpPr>
            <a:spLocks noGrp="1"/>
          </p:cNvSpPr>
          <p:nvPr>
            <p:ph sz="quarter" idx="14"/>
          </p:nvPr>
        </p:nvSpPr>
        <p:spPr>
          <a:xfrm>
            <a:off x="1205586" y="2072640"/>
            <a:ext cx="4775603" cy="43192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920CB3B5-006A-9A79-12E9-B42F8D868221}"/>
              </a:ext>
            </a:extLst>
          </p:cNvPr>
          <p:cNvSpPr>
            <a:spLocks noGrp="1"/>
          </p:cNvSpPr>
          <p:nvPr>
            <p:ph sz="quarter" idx="15"/>
          </p:nvPr>
        </p:nvSpPr>
        <p:spPr>
          <a:xfrm>
            <a:off x="6879949" y="2072640"/>
            <a:ext cx="4775603" cy="43192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007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Right Picture w/ Color Bo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6AFC95-8CA2-E8EC-2BD4-44DAF899E71B}"/>
              </a:ext>
            </a:extLst>
          </p:cNvPr>
          <p:cNvPicPr>
            <a:picLocks noChangeAspect="1"/>
          </p:cNvPicPr>
          <p:nvPr userDrawn="1"/>
        </p:nvPicPr>
        <p:blipFill>
          <a:blip r:embed="rId2"/>
          <a:srcRect/>
          <a:stretch/>
        </p:blipFill>
        <p:spPr>
          <a:xfrm>
            <a:off x="11268" y="6344"/>
            <a:ext cx="12180732" cy="6851661"/>
          </a:xfrm>
          <a:prstGeom prst="rect">
            <a:avLst/>
          </a:prstGeom>
        </p:spPr>
      </p:pic>
      <p:sp>
        <p:nvSpPr>
          <p:cNvPr id="3" name="Picture Placeholder 3">
            <a:extLst>
              <a:ext uri="{FF2B5EF4-FFF2-40B4-BE49-F238E27FC236}">
                <a16:creationId xmlns:a16="http://schemas.microsoft.com/office/drawing/2014/main" id="{BD8E3AB6-9C31-D447-9FA2-7A67075729AD}"/>
              </a:ext>
            </a:extLst>
          </p:cNvPr>
          <p:cNvSpPr>
            <a:spLocks noGrp="1"/>
          </p:cNvSpPr>
          <p:nvPr>
            <p:ph type="pic" sz="quarter" idx="10" hasCustomPrompt="1"/>
          </p:nvPr>
        </p:nvSpPr>
        <p:spPr>
          <a:xfrm>
            <a:off x="7217415" y="1048512"/>
            <a:ext cx="3731001" cy="5327904"/>
          </a:xfrm>
        </p:spPr>
        <p:txBody>
          <a:bodyPr anchor="ctr"/>
          <a:lstStyle>
            <a:lvl1pPr algn="ctr">
              <a:defRPr/>
            </a:lvl1pPr>
          </a:lstStyle>
          <a:p>
            <a:r>
              <a:rPr lang="en-US" dirty="0"/>
              <a:t>Click to Insert Picture</a:t>
            </a:r>
          </a:p>
        </p:txBody>
      </p:sp>
      <p:sp>
        <p:nvSpPr>
          <p:cNvPr id="9" name="Content Placeholder 6">
            <a:extLst>
              <a:ext uri="{FF2B5EF4-FFF2-40B4-BE49-F238E27FC236}">
                <a16:creationId xmlns:a16="http://schemas.microsoft.com/office/drawing/2014/main" id="{75124011-6F5C-AE40-AE45-1FBB6D1E38A4}"/>
              </a:ext>
            </a:extLst>
          </p:cNvPr>
          <p:cNvSpPr>
            <a:spLocks noGrp="1"/>
          </p:cNvSpPr>
          <p:nvPr>
            <p:ph sz="quarter" idx="13"/>
          </p:nvPr>
        </p:nvSpPr>
        <p:spPr>
          <a:xfrm>
            <a:off x="470408" y="2072640"/>
            <a:ext cx="6287867" cy="43037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A24142D0-79C3-E243-8803-BC359946B31D}"/>
              </a:ext>
            </a:extLst>
          </p:cNvPr>
          <p:cNvSpPr>
            <a:spLocks noGrp="1"/>
          </p:cNvSpPr>
          <p:nvPr>
            <p:ph type="title" hasCustomPrompt="1"/>
          </p:nvPr>
        </p:nvSpPr>
        <p:spPr>
          <a:xfrm>
            <a:off x="470408" y="922530"/>
            <a:ext cx="6287867" cy="797443"/>
          </a:xfrm>
          <a:prstGeom prst="rect">
            <a:avLst/>
          </a:prstGeom>
        </p:spPr>
        <p:txBody>
          <a:bodyPr vert="horz" lIns="91440" tIns="45720" rIns="91440" bIns="45720" rtlCol="0" anchor="t">
            <a:normAutofit/>
          </a:bodyPr>
          <a:lstStyle>
            <a:lvl1pPr>
              <a:defRPr>
                <a:solidFill>
                  <a:schemeClr val="accent1"/>
                </a:solidFill>
              </a:defRPr>
            </a:lvl1pPr>
          </a:lstStyle>
          <a:p>
            <a:r>
              <a:rPr lang="en-US" dirty="0"/>
              <a:t>Click to edit title</a:t>
            </a:r>
          </a:p>
        </p:txBody>
      </p:sp>
    </p:spTree>
    <p:extLst>
      <p:ext uri="{BB962C8B-B14F-4D97-AF65-F5344CB8AC3E}">
        <p14:creationId xmlns:p14="http://schemas.microsoft.com/office/powerpoint/2010/main" val="24077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Left Picture w/ Color Box">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7E8EAE-D76B-375A-EDFE-C5E7A873896F}"/>
              </a:ext>
            </a:extLst>
          </p:cNvPr>
          <p:cNvPicPr>
            <a:picLocks noChangeAspect="1"/>
          </p:cNvPicPr>
          <p:nvPr userDrawn="1"/>
        </p:nvPicPr>
        <p:blipFill>
          <a:blip r:embed="rId2"/>
          <a:srcRect/>
          <a:stretch/>
        </p:blipFill>
        <p:spPr>
          <a:xfrm>
            <a:off x="11268" y="6344"/>
            <a:ext cx="12180732" cy="6851661"/>
          </a:xfrm>
          <a:prstGeom prst="rect">
            <a:avLst/>
          </a:prstGeom>
        </p:spPr>
      </p:pic>
      <p:sp>
        <p:nvSpPr>
          <p:cNvPr id="5" name="Picture Placeholder 3">
            <a:extLst>
              <a:ext uri="{FF2B5EF4-FFF2-40B4-BE49-F238E27FC236}">
                <a16:creationId xmlns:a16="http://schemas.microsoft.com/office/drawing/2014/main" id="{1D46635E-F37D-A73A-EB6A-DAE5F4EA5427}"/>
              </a:ext>
            </a:extLst>
          </p:cNvPr>
          <p:cNvSpPr>
            <a:spLocks noGrp="1"/>
          </p:cNvSpPr>
          <p:nvPr>
            <p:ph type="pic" sz="quarter" idx="10" hasCustomPrompt="1"/>
          </p:nvPr>
        </p:nvSpPr>
        <p:spPr>
          <a:xfrm>
            <a:off x="1217778" y="1048512"/>
            <a:ext cx="3731001" cy="5327904"/>
          </a:xfrm>
        </p:spPr>
        <p:txBody>
          <a:bodyPr anchor="ctr"/>
          <a:lstStyle>
            <a:lvl1pPr algn="ctr">
              <a:defRPr/>
            </a:lvl1pPr>
          </a:lstStyle>
          <a:p>
            <a:r>
              <a:rPr lang="en-US" dirty="0"/>
              <a:t>Click to Insert Picture</a:t>
            </a:r>
          </a:p>
        </p:txBody>
      </p:sp>
      <p:sp>
        <p:nvSpPr>
          <p:cNvPr id="7" name="Content Placeholder 6">
            <a:extLst>
              <a:ext uri="{FF2B5EF4-FFF2-40B4-BE49-F238E27FC236}">
                <a16:creationId xmlns:a16="http://schemas.microsoft.com/office/drawing/2014/main" id="{34E1BDCB-FB0C-D748-E396-4B3B42E20FDD}"/>
              </a:ext>
            </a:extLst>
          </p:cNvPr>
          <p:cNvSpPr>
            <a:spLocks noGrp="1"/>
          </p:cNvSpPr>
          <p:nvPr>
            <p:ph sz="quarter" idx="13"/>
          </p:nvPr>
        </p:nvSpPr>
        <p:spPr>
          <a:xfrm>
            <a:off x="5359400" y="2072640"/>
            <a:ext cx="6287867" cy="43037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2B19E074-40E5-5598-14EA-6EB0308E3D3E}"/>
              </a:ext>
            </a:extLst>
          </p:cNvPr>
          <p:cNvSpPr>
            <a:spLocks noGrp="1"/>
          </p:cNvSpPr>
          <p:nvPr>
            <p:ph type="title" hasCustomPrompt="1"/>
          </p:nvPr>
        </p:nvSpPr>
        <p:spPr>
          <a:xfrm>
            <a:off x="5359400" y="922531"/>
            <a:ext cx="6287867" cy="770334"/>
          </a:xfrm>
          <a:prstGeom prst="rect">
            <a:avLst/>
          </a:prstGeom>
        </p:spPr>
        <p:txBody>
          <a:bodyPr vert="horz" lIns="91440" tIns="45720" rIns="91440" bIns="45720" rtlCol="0" anchor="t">
            <a:normAutofit/>
          </a:bodyPr>
          <a:lstStyle>
            <a:lvl1pPr>
              <a:defRPr>
                <a:solidFill>
                  <a:schemeClr val="accent1"/>
                </a:solidFill>
              </a:defRPr>
            </a:lvl1pPr>
          </a:lstStyle>
          <a:p>
            <a:r>
              <a:rPr lang="en-US" dirty="0"/>
              <a:t>Click to edit title</a:t>
            </a:r>
          </a:p>
        </p:txBody>
      </p:sp>
    </p:spTree>
    <p:extLst>
      <p:ext uri="{BB962C8B-B14F-4D97-AF65-F5344CB8AC3E}">
        <p14:creationId xmlns:p14="http://schemas.microsoft.com/office/powerpoint/2010/main" val="365752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Right Image, Lt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ABD83A-1468-44BF-9FD1-51A62DB89A24}"/>
              </a:ext>
            </a:extLst>
          </p:cNvPr>
          <p:cNvPicPr>
            <a:picLocks noChangeAspect="1"/>
          </p:cNvPicPr>
          <p:nvPr userDrawn="1"/>
        </p:nvPicPr>
        <p:blipFill>
          <a:blip r:embed="rId2"/>
          <a:srcRect/>
          <a:stretch/>
        </p:blipFill>
        <p:spPr>
          <a:xfrm>
            <a:off x="11268" y="6344"/>
            <a:ext cx="12180732" cy="6851661"/>
          </a:xfrm>
          <a:prstGeom prst="rect">
            <a:avLst/>
          </a:prstGeom>
        </p:spPr>
      </p:pic>
      <p:sp>
        <p:nvSpPr>
          <p:cNvPr id="7" name="Picture Placeholder 3">
            <a:extLst>
              <a:ext uri="{FF2B5EF4-FFF2-40B4-BE49-F238E27FC236}">
                <a16:creationId xmlns:a16="http://schemas.microsoft.com/office/drawing/2014/main" id="{86A76526-D2D7-D944-BB06-9E22A972EC5C}"/>
              </a:ext>
            </a:extLst>
          </p:cNvPr>
          <p:cNvSpPr>
            <a:spLocks noGrp="1"/>
          </p:cNvSpPr>
          <p:nvPr>
            <p:ph type="pic" sz="quarter" idx="10" hasCustomPrompt="1"/>
          </p:nvPr>
        </p:nvSpPr>
        <p:spPr>
          <a:xfrm>
            <a:off x="7357730" y="0"/>
            <a:ext cx="4834270" cy="6858000"/>
          </a:xfrm>
        </p:spPr>
        <p:txBody>
          <a:bodyPr anchor="ctr"/>
          <a:lstStyle>
            <a:lvl1pPr algn="ctr">
              <a:defRPr/>
            </a:lvl1pPr>
          </a:lstStyle>
          <a:p>
            <a:r>
              <a:rPr lang="en-US" dirty="0"/>
              <a:t>Click to Insert Picture</a:t>
            </a:r>
          </a:p>
        </p:txBody>
      </p:sp>
      <p:sp>
        <p:nvSpPr>
          <p:cNvPr id="8" name="Title Placeholder 1">
            <a:extLst>
              <a:ext uri="{FF2B5EF4-FFF2-40B4-BE49-F238E27FC236}">
                <a16:creationId xmlns:a16="http://schemas.microsoft.com/office/drawing/2014/main" id="{F31EBA68-4524-CE47-9E77-5EA5DCB398C9}"/>
              </a:ext>
            </a:extLst>
          </p:cNvPr>
          <p:cNvSpPr>
            <a:spLocks noGrp="1"/>
          </p:cNvSpPr>
          <p:nvPr>
            <p:ph type="title" hasCustomPrompt="1"/>
          </p:nvPr>
        </p:nvSpPr>
        <p:spPr>
          <a:xfrm>
            <a:off x="1011935" y="676443"/>
            <a:ext cx="5977270" cy="797443"/>
          </a:xfrm>
          <a:prstGeom prst="rect">
            <a:avLst/>
          </a:prstGeom>
        </p:spPr>
        <p:txBody>
          <a:bodyPr vert="horz" lIns="91440" tIns="45720" rIns="91440" bIns="45720" rtlCol="0" anchor="b">
            <a:normAutofit/>
          </a:bodyPr>
          <a:lstStyle>
            <a:lvl1pPr>
              <a:defRPr>
                <a:solidFill>
                  <a:schemeClr val="accent1"/>
                </a:solidFill>
              </a:defRPr>
            </a:lvl1pPr>
          </a:lstStyle>
          <a:p>
            <a:r>
              <a:rPr lang="en-US" dirty="0"/>
              <a:t>Click to edit title</a:t>
            </a:r>
          </a:p>
        </p:txBody>
      </p:sp>
      <p:sp>
        <p:nvSpPr>
          <p:cNvPr id="12" name="Content Placeholder 6">
            <a:extLst>
              <a:ext uri="{FF2B5EF4-FFF2-40B4-BE49-F238E27FC236}">
                <a16:creationId xmlns:a16="http://schemas.microsoft.com/office/drawing/2014/main" id="{DEE4465E-AC69-4C42-8AEC-790FC38D5D83}"/>
              </a:ext>
            </a:extLst>
          </p:cNvPr>
          <p:cNvSpPr>
            <a:spLocks noGrp="1"/>
          </p:cNvSpPr>
          <p:nvPr>
            <p:ph sz="quarter" idx="11"/>
          </p:nvPr>
        </p:nvSpPr>
        <p:spPr>
          <a:xfrm>
            <a:off x="1011935" y="1966913"/>
            <a:ext cx="5977270" cy="396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9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858D9-BC92-214C-BB95-275070203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59FA824-83F0-114F-99FD-5D4FB2552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4537125"/>
      </p:ext>
    </p:extLst>
  </p:cSld>
  <p:clrMap bg1="lt1" tx1="dk1" bg2="lt2" tx2="dk2" accent1="accent1" accent2="accent2" accent3="accent3" accent4="accent4" accent5="accent5" accent6="accent6" hlink="hlink" folHlink="folHlink"/>
  <p:sldLayoutIdLst>
    <p:sldLayoutId id="2147483678" r:id="rId1"/>
    <p:sldLayoutId id="2147483744" r:id="rId2"/>
    <p:sldLayoutId id="2147483735" r:id="rId3"/>
    <p:sldLayoutId id="2147483736" r:id="rId4"/>
    <p:sldLayoutId id="2147483746" r:id="rId5"/>
    <p:sldLayoutId id="2147483747" r:id="rId6"/>
    <p:sldLayoutId id="2147483740" r:id="rId7"/>
    <p:sldLayoutId id="2147483741" r:id="rId8"/>
    <p:sldLayoutId id="2147483742" r:id="rId9"/>
    <p:sldLayoutId id="2147483743" r:id="rId10"/>
    <p:sldLayoutId id="2147483737" r:id="rId11"/>
    <p:sldLayoutId id="2147483745" r:id="rId12"/>
    <p:sldLayoutId id="2147483682" r:id="rId13"/>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player.vimeo.com/video/336869566?h=55ca9912c7&amp;app_id=122963"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1BFBC-91C8-69A4-3035-5EAEBF864B2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4093" y="244475"/>
            <a:ext cx="5632308" cy="3752850"/>
          </a:xfrm>
          <a:prstGeom prst="rect">
            <a:avLst/>
          </a:prstGeom>
        </p:spPr>
      </p:pic>
      <p:sp>
        <p:nvSpPr>
          <p:cNvPr id="3" name="Title 2">
            <a:extLst>
              <a:ext uri="{FF2B5EF4-FFF2-40B4-BE49-F238E27FC236}">
                <a16:creationId xmlns:a16="http://schemas.microsoft.com/office/drawing/2014/main" id="{2B515BB2-24D5-2E4D-1703-12DDF77B80B0}"/>
              </a:ext>
            </a:extLst>
          </p:cNvPr>
          <p:cNvSpPr>
            <a:spLocks noGrp="1"/>
          </p:cNvSpPr>
          <p:nvPr>
            <p:ph type="ctrTitle"/>
          </p:nvPr>
        </p:nvSpPr>
        <p:spPr>
          <a:xfrm>
            <a:off x="378536" y="2221491"/>
            <a:ext cx="6080292" cy="2014420"/>
          </a:xfrm>
        </p:spPr>
        <p:txBody>
          <a:bodyPr/>
          <a:lstStyle/>
          <a:p>
            <a:r>
              <a:rPr lang="en-US" sz="6200" dirty="0"/>
              <a:t>Mission-Driven Careers</a:t>
            </a:r>
          </a:p>
        </p:txBody>
      </p:sp>
      <p:sp>
        <p:nvSpPr>
          <p:cNvPr id="4" name="Subtitle 3">
            <a:extLst>
              <a:ext uri="{FF2B5EF4-FFF2-40B4-BE49-F238E27FC236}">
                <a16:creationId xmlns:a16="http://schemas.microsoft.com/office/drawing/2014/main" id="{E3C3C198-BAC1-955A-5C32-300AC2B5FD52}"/>
              </a:ext>
            </a:extLst>
          </p:cNvPr>
          <p:cNvSpPr>
            <a:spLocks noGrp="1"/>
          </p:cNvSpPr>
          <p:nvPr>
            <p:ph type="subTitle" idx="1"/>
          </p:nvPr>
        </p:nvSpPr>
        <p:spPr>
          <a:xfrm>
            <a:off x="378536" y="4516158"/>
            <a:ext cx="5272217" cy="791395"/>
          </a:xfrm>
        </p:spPr>
        <p:txBody>
          <a:bodyPr/>
          <a:lstStyle/>
          <a:p>
            <a:r>
              <a:rPr lang="en-US" sz="3000" dirty="0"/>
              <a:t>Opportunities await in </a:t>
            </a:r>
            <a:br>
              <a:rPr lang="en-US" sz="3000" dirty="0"/>
            </a:br>
            <a:r>
              <a:rPr lang="en-US" sz="3000" dirty="0"/>
              <a:t>older adult services</a:t>
            </a:r>
          </a:p>
        </p:txBody>
      </p:sp>
      <p:sp>
        <p:nvSpPr>
          <p:cNvPr id="9" name="Text Placeholder 8">
            <a:extLst>
              <a:ext uri="{FF2B5EF4-FFF2-40B4-BE49-F238E27FC236}">
                <a16:creationId xmlns:a16="http://schemas.microsoft.com/office/drawing/2014/main" id="{57B83E5F-55C7-1A5F-0180-C37D5A9E7791}"/>
              </a:ext>
            </a:extLst>
          </p:cNvPr>
          <p:cNvSpPr>
            <a:spLocks noGrp="1"/>
          </p:cNvSpPr>
          <p:nvPr>
            <p:ph type="body" sz="quarter" idx="11"/>
          </p:nvPr>
        </p:nvSpPr>
        <p:spPr/>
        <p:txBody>
          <a:bodyPr/>
          <a:lstStyle/>
          <a:p>
            <a:r>
              <a:rPr lang="en-US" dirty="0"/>
              <a:t>The Trusted Voice for Aging</a:t>
            </a:r>
          </a:p>
        </p:txBody>
      </p:sp>
      <p:pic>
        <p:nvPicPr>
          <p:cNvPr id="12" name="Picture 11">
            <a:extLst>
              <a:ext uri="{FF2B5EF4-FFF2-40B4-BE49-F238E27FC236}">
                <a16:creationId xmlns:a16="http://schemas.microsoft.com/office/drawing/2014/main" id="{F92DEF4B-06B4-E199-5C62-2B00D678FB13}"/>
              </a:ext>
            </a:extLst>
          </p:cNvPr>
          <p:cNvPicPr>
            <a:picLocks noChangeAspect="1"/>
          </p:cNvPicPr>
          <p:nvPr/>
        </p:nvPicPr>
        <p:blipFill>
          <a:blip r:embed="rId3"/>
          <a:srcRect/>
          <a:stretch/>
        </p:blipFill>
        <p:spPr>
          <a:xfrm>
            <a:off x="10821563" y="0"/>
            <a:ext cx="1360163" cy="1346695"/>
          </a:xfrm>
          <a:prstGeom prst="rect">
            <a:avLst/>
          </a:prstGeom>
        </p:spPr>
      </p:pic>
    </p:spTree>
    <p:extLst>
      <p:ext uri="{BB962C8B-B14F-4D97-AF65-F5344CB8AC3E}">
        <p14:creationId xmlns:p14="http://schemas.microsoft.com/office/powerpoint/2010/main" val="222332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wheelchair talking to a person in a wheelchair&#10;&#10;Description automatically generated with low confidence">
            <a:extLst>
              <a:ext uri="{FF2B5EF4-FFF2-40B4-BE49-F238E27FC236}">
                <a16:creationId xmlns:a16="http://schemas.microsoft.com/office/drawing/2014/main" id="{EC37FC6B-63F1-05C7-6DF8-68C1BD5175F4}"/>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1512D415-A0C5-1C66-AB8D-F0DA3D00BDC7}"/>
              </a:ext>
            </a:extLst>
          </p:cNvPr>
          <p:cNvSpPr>
            <a:spLocks noGrp="1"/>
          </p:cNvSpPr>
          <p:nvPr>
            <p:ph type="title"/>
          </p:nvPr>
        </p:nvSpPr>
        <p:spPr/>
        <p:txBody>
          <a:bodyPr anchor="ctr">
            <a:normAutofit/>
          </a:bodyPr>
          <a:lstStyle/>
          <a:p>
            <a:r>
              <a:rPr lang="en-US" sz="4000" dirty="0"/>
              <a:t>Advance through your entire career</a:t>
            </a:r>
          </a:p>
        </p:txBody>
      </p:sp>
      <p:pic>
        <p:nvPicPr>
          <p:cNvPr id="4" name="Picture 3" descr="Icon&#10;&#10;Description automatically generated">
            <a:extLst>
              <a:ext uri="{FF2B5EF4-FFF2-40B4-BE49-F238E27FC236}">
                <a16:creationId xmlns:a16="http://schemas.microsoft.com/office/drawing/2014/main" id="{0F1F1A4D-F3A3-968B-DCD4-B862986E60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253" y="5311478"/>
            <a:ext cx="1488276" cy="1454489"/>
          </a:xfrm>
          <a:prstGeom prst="rect">
            <a:avLst/>
          </a:prstGeom>
        </p:spPr>
      </p:pic>
      <p:sp>
        <p:nvSpPr>
          <p:cNvPr id="8" name="Content Placeholder 2">
            <a:extLst>
              <a:ext uri="{FF2B5EF4-FFF2-40B4-BE49-F238E27FC236}">
                <a16:creationId xmlns:a16="http://schemas.microsoft.com/office/drawing/2014/main" id="{48150921-C1BF-442F-2BDA-153B64697D5E}"/>
              </a:ext>
            </a:extLst>
          </p:cNvPr>
          <p:cNvSpPr txBox="1">
            <a:spLocks/>
          </p:cNvSpPr>
          <p:nvPr/>
        </p:nvSpPr>
        <p:spPr>
          <a:xfrm>
            <a:off x="1584529" y="5686461"/>
            <a:ext cx="4322144" cy="708282"/>
          </a:xfrm>
          <a:prstGeom prst="rect">
            <a:avLst/>
          </a:prstGeom>
        </p:spPr>
        <p:txBody>
          <a:bodyPr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6A3065"/>
                </a:solidFill>
              </a:rPr>
              <a:t>Building Operations</a:t>
            </a:r>
          </a:p>
        </p:txBody>
      </p:sp>
      <p:sp>
        <p:nvSpPr>
          <p:cNvPr id="17" name="Rectangle 16">
            <a:extLst>
              <a:ext uri="{FF2B5EF4-FFF2-40B4-BE49-F238E27FC236}">
                <a16:creationId xmlns:a16="http://schemas.microsoft.com/office/drawing/2014/main" id="{8E4AECF7-4C7E-D0CB-41B0-E8679725842F}"/>
              </a:ext>
            </a:extLst>
          </p:cNvPr>
          <p:cNvSpPr/>
          <p:nvPr/>
        </p:nvSpPr>
        <p:spPr>
          <a:xfrm>
            <a:off x="7776070" y="4489428"/>
            <a:ext cx="2891930" cy="1807457"/>
          </a:xfrm>
          <a:prstGeom prst="rect">
            <a:avLst/>
          </a:prstGeom>
          <a:solidFill>
            <a:srgbClr val="6A30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8004024-E24A-9B33-1A62-7BFBF4125862}"/>
              </a:ext>
            </a:extLst>
          </p:cNvPr>
          <p:cNvSpPr txBox="1"/>
          <p:nvPr/>
        </p:nvSpPr>
        <p:spPr>
          <a:xfrm>
            <a:off x="7776070" y="4700662"/>
            <a:ext cx="2891930" cy="1384994"/>
          </a:xfrm>
          <a:prstGeom prst="rect">
            <a:avLst/>
          </a:prstGeom>
          <a:noFill/>
        </p:spPr>
        <p:txBody>
          <a:bodyPr wrap="square" anchor="ctr">
            <a:spAutoFit/>
          </a:bodyPr>
          <a:lstStyle/>
          <a:p>
            <a:pPr marL="0" lvl="1" indent="0" algn="ctr">
              <a:spcAft>
                <a:spcPts val="1200"/>
              </a:spcAft>
              <a:buNone/>
            </a:pPr>
            <a:r>
              <a:rPr lang="en-US" sz="2800" b="1" dirty="0">
                <a:solidFill>
                  <a:schemeClr val="bg1"/>
                </a:solidFill>
              </a:rPr>
              <a:t>Director of</a:t>
            </a:r>
            <a:br>
              <a:rPr lang="en-US" sz="2800" b="1" dirty="0">
                <a:solidFill>
                  <a:schemeClr val="bg1"/>
                </a:solidFill>
              </a:rPr>
            </a:br>
            <a:r>
              <a:rPr lang="en-US" sz="2800" b="1" dirty="0">
                <a:solidFill>
                  <a:schemeClr val="bg1"/>
                </a:solidFill>
              </a:rPr>
              <a:t>Building</a:t>
            </a:r>
            <a:br>
              <a:rPr lang="en-US" sz="2800" b="1" dirty="0">
                <a:solidFill>
                  <a:schemeClr val="bg1"/>
                </a:solidFill>
              </a:rPr>
            </a:br>
            <a:r>
              <a:rPr lang="en-US" sz="2800" b="1" dirty="0">
                <a:solidFill>
                  <a:schemeClr val="bg1"/>
                </a:solidFill>
              </a:rPr>
              <a:t>Operations</a:t>
            </a:r>
          </a:p>
        </p:txBody>
      </p:sp>
      <p:sp>
        <p:nvSpPr>
          <p:cNvPr id="20" name="Rectangle 19">
            <a:extLst>
              <a:ext uri="{FF2B5EF4-FFF2-40B4-BE49-F238E27FC236}">
                <a16:creationId xmlns:a16="http://schemas.microsoft.com/office/drawing/2014/main" id="{E230385B-2C12-3416-EAA0-EC4902C5B098}"/>
              </a:ext>
            </a:extLst>
          </p:cNvPr>
          <p:cNvSpPr/>
          <p:nvPr/>
        </p:nvSpPr>
        <p:spPr>
          <a:xfrm>
            <a:off x="4650035" y="3430044"/>
            <a:ext cx="2891930" cy="1807457"/>
          </a:xfrm>
          <a:prstGeom prst="rect">
            <a:avLst/>
          </a:prstGeom>
          <a:solidFill>
            <a:srgbClr val="EBA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6191F10-58C5-6539-E3FA-C11E58DF7EBE}"/>
              </a:ext>
            </a:extLst>
          </p:cNvPr>
          <p:cNvSpPr txBox="1"/>
          <p:nvPr/>
        </p:nvSpPr>
        <p:spPr>
          <a:xfrm>
            <a:off x="4650035" y="4072162"/>
            <a:ext cx="2891930" cy="523220"/>
          </a:xfrm>
          <a:prstGeom prst="rect">
            <a:avLst/>
          </a:prstGeom>
          <a:noFill/>
        </p:spPr>
        <p:txBody>
          <a:bodyPr wrap="square" anchor="ctr">
            <a:spAutoFit/>
          </a:bodyPr>
          <a:lstStyle/>
          <a:p>
            <a:pPr marL="0" lvl="1" indent="0" algn="ctr">
              <a:spcAft>
                <a:spcPts val="1200"/>
              </a:spcAft>
              <a:buNone/>
            </a:pPr>
            <a:r>
              <a:rPr lang="en-US" sz="2800" b="1" dirty="0">
                <a:solidFill>
                  <a:schemeClr val="bg1"/>
                </a:solidFill>
              </a:rPr>
              <a:t>Supervisor</a:t>
            </a:r>
          </a:p>
        </p:txBody>
      </p:sp>
      <p:sp>
        <p:nvSpPr>
          <p:cNvPr id="23" name="Rectangle 22">
            <a:extLst>
              <a:ext uri="{FF2B5EF4-FFF2-40B4-BE49-F238E27FC236}">
                <a16:creationId xmlns:a16="http://schemas.microsoft.com/office/drawing/2014/main" id="{3FB82EAF-464F-C7DE-E9C2-8075971EA17C}"/>
              </a:ext>
            </a:extLst>
          </p:cNvPr>
          <p:cNvSpPr/>
          <p:nvPr/>
        </p:nvSpPr>
        <p:spPr>
          <a:xfrm>
            <a:off x="1524000" y="2370659"/>
            <a:ext cx="2891930" cy="1807457"/>
          </a:xfrm>
          <a:prstGeom prst="rect">
            <a:avLst/>
          </a:prstGeom>
          <a:solidFill>
            <a:srgbClr val="007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B525B2F-10B4-87D7-5763-ADEDDCAD7160}"/>
              </a:ext>
            </a:extLst>
          </p:cNvPr>
          <p:cNvSpPr txBox="1"/>
          <p:nvPr/>
        </p:nvSpPr>
        <p:spPr>
          <a:xfrm>
            <a:off x="1524000" y="3012777"/>
            <a:ext cx="2891930" cy="523220"/>
          </a:xfrm>
          <a:prstGeom prst="rect">
            <a:avLst/>
          </a:prstGeom>
          <a:noFill/>
        </p:spPr>
        <p:txBody>
          <a:bodyPr wrap="square" anchor="ctr">
            <a:spAutoFit/>
          </a:bodyPr>
          <a:lstStyle/>
          <a:p>
            <a:pPr marL="0" lvl="1" indent="0" algn="ctr">
              <a:spcAft>
                <a:spcPts val="1200"/>
              </a:spcAft>
              <a:buNone/>
            </a:pPr>
            <a:r>
              <a:rPr lang="en-US" sz="2800" b="1" dirty="0">
                <a:solidFill>
                  <a:schemeClr val="bg1"/>
                </a:solidFill>
              </a:rPr>
              <a:t>Housekeeper</a:t>
            </a:r>
          </a:p>
        </p:txBody>
      </p:sp>
      <p:pic>
        <p:nvPicPr>
          <p:cNvPr id="33" name="Graphic 32" descr="Arrow Rotate left">
            <a:extLst>
              <a:ext uri="{FF2B5EF4-FFF2-40B4-BE49-F238E27FC236}">
                <a16:creationId xmlns:a16="http://schemas.microsoft.com/office/drawing/2014/main" id="{65F75239-C68D-6769-2ADF-AECF3C75BB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417553" y="1919181"/>
            <a:ext cx="1489120" cy="1489120"/>
          </a:xfrm>
          <a:prstGeom prst="rect">
            <a:avLst/>
          </a:prstGeom>
        </p:spPr>
      </p:pic>
      <p:pic>
        <p:nvPicPr>
          <p:cNvPr id="34" name="Graphic 33" descr="Arrow Rotate left">
            <a:extLst>
              <a:ext uri="{FF2B5EF4-FFF2-40B4-BE49-F238E27FC236}">
                <a16:creationId xmlns:a16="http://schemas.microsoft.com/office/drawing/2014/main" id="{D0FDB8C9-5E55-05A4-1793-240354B0C7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553768" y="2969467"/>
            <a:ext cx="1489120" cy="1489120"/>
          </a:xfrm>
          <a:prstGeom prst="rect">
            <a:avLst/>
          </a:prstGeom>
        </p:spPr>
      </p:pic>
    </p:spTree>
    <p:extLst>
      <p:ext uri="{BB962C8B-B14F-4D97-AF65-F5344CB8AC3E}">
        <p14:creationId xmlns:p14="http://schemas.microsoft.com/office/powerpoint/2010/main" val="262159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table, sitting, computer&#10;&#10;Description automatically generated">
            <a:extLst>
              <a:ext uri="{FF2B5EF4-FFF2-40B4-BE49-F238E27FC236}">
                <a16:creationId xmlns:a16="http://schemas.microsoft.com/office/drawing/2014/main" id="{DCDF8647-850B-C186-5A0B-F9C1874530CF}"/>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1512D415-A0C5-1C66-AB8D-F0DA3D00BDC7}"/>
              </a:ext>
            </a:extLst>
          </p:cNvPr>
          <p:cNvSpPr>
            <a:spLocks noGrp="1"/>
          </p:cNvSpPr>
          <p:nvPr>
            <p:ph type="title"/>
          </p:nvPr>
        </p:nvSpPr>
        <p:spPr/>
        <p:txBody>
          <a:bodyPr anchor="ctr">
            <a:normAutofit/>
          </a:bodyPr>
          <a:lstStyle/>
          <a:p>
            <a:r>
              <a:rPr lang="en-US" sz="4000" dirty="0"/>
              <a:t>Advance through your entire career</a:t>
            </a:r>
          </a:p>
        </p:txBody>
      </p:sp>
      <p:pic>
        <p:nvPicPr>
          <p:cNvPr id="9" name="Picture 8">
            <a:extLst>
              <a:ext uri="{FF2B5EF4-FFF2-40B4-BE49-F238E27FC236}">
                <a16:creationId xmlns:a16="http://schemas.microsoft.com/office/drawing/2014/main" id="{E4DC6829-2BF7-4C0B-B8D0-4D86BBB922B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45970" y="5329474"/>
            <a:ext cx="1483221" cy="1407158"/>
          </a:xfrm>
          <a:prstGeom prst="rect">
            <a:avLst/>
          </a:prstGeom>
        </p:spPr>
      </p:pic>
      <p:sp>
        <p:nvSpPr>
          <p:cNvPr id="8" name="Content Placeholder 2">
            <a:extLst>
              <a:ext uri="{FF2B5EF4-FFF2-40B4-BE49-F238E27FC236}">
                <a16:creationId xmlns:a16="http://schemas.microsoft.com/office/drawing/2014/main" id="{23DA4967-B928-1DFF-D63C-4407651F0EE6}"/>
              </a:ext>
            </a:extLst>
          </p:cNvPr>
          <p:cNvSpPr txBox="1">
            <a:spLocks/>
          </p:cNvSpPr>
          <p:nvPr/>
        </p:nvSpPr>
        <p:spPr>
          <a:xfrm>
            <a:off x="1584529" y="5686461"/>
            <a:ext cx="3591229" cy="708282"/>
          </a:xfrm>
          <a:prstGeom prst="rect">
            <a:avLst/>
          </a:prstGeom>
        </p:spPr>
        <p:txBody>
          <a:bodyPr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8C2233"/>
                </a:solidFill>
              </a:rPr>
              <a:t>Business</a:t>
            </a:r>
          </a:p>
        </p:txBody>
      </p:sp>
      <p:sp>
        <p:nvSpPr>
          <p:cNvPr id="17" name="Rectangle 16">
            <a:extLst>
              <a:ext uri="{FF2B5EF4-FFF2-40B4-BE49-F238E27FC236}">
                <a16:creationId xmlns:a16="http://schemas.microsoft.com/office/drawing/2014/main" id="{7C68F3D7-6241-F832-2951-8C119AE29AA8}"/>
              </a:ext>
            </a:extLst>
          </p:cNvPr>
          <p:cNvSpPr/>
          <p:nvPr/>
        </p:nvSpPr>
        <p:spPr>
          <a:xfrm>
            <a:off x="7776070" y="4488785"/>
            <a:ext cx="2891930" cy="1807456"/>
          </a:xfrm>
          <a:prstGeom prst="rect">
            <a:avLst/>
          </a:prstGeom>
          <a:solidFill>
            <a:srgbClr val="8C22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2A9E1BF-3EF0-30FD-4240-3040E9FF131F}"/>
              </a:ext>
            </a:extLst>
          </p:cNvPr>
          <p:cNvSpPr txBox="1"/>
          <p:nvPr/>
        </p:nvSpPr>
        <p:spPr>
          <a:xfrm>
            <a:off x="7776070" y="5130903"/>
            <a:ext cx="2891930" cy="523220"/>
          </a:xfrm>
          <a:prstGeom prst="rect">
            <a:avLst/>
          </a:prstGeom>
          <a:noFill/>
        </p:spPr>
        <p:txBody>
          <a:bodyPr wrap="square" anchor="ctr">
            <a:spAutoFit/>
          </a:bodyPr>
          <a:lstStyle/>
          <a:p>
            <a:pPr marL="0" lvl="1" indent="0" algn="ctr">
              <a:spcAft>
                <a:spcPts val="1200"/>
              </a:spcAft>
              <a:buNone/>
            </a:pPr>
            <a:r>
              <a:rPr lang="en-US" sz="2800" b="1" dirty="0">
                <a:solidFill>
                  <a:schemeClr val="bg1"/>
                </a:solidFill>
              </a:rPr>
              <a:t>Administration</a:t>
            </a:r>
          </a:p>
        </p:txBody>
      </p:sp>
      <p:sp>
        <p:nvSpPr>
          <p:cNvPr id="20" name="Rectangle 19">
            <a:extLst>
              <a:ext uri="{FF2B5EF4-FFF2-40B4-BE49-F238E27FC236}">
                <a16:creationId xmlns:a16="http://schemas.microsoft.com/office/drawing/2014/main" id="{EEF75517-ABA5-A682-4DD1-E5857E7B1D55}"/>
              </a:ext>
            </a:extLst>
          </p:cNvPr>
          <p:cNvSpPr/>
          <p:nvPr/>
        </p:nvSpPr>
        <p:spPr>
          <a:xfrm>
            <a:off x="4650035" y="3429401"/>
            <a:ext cx="2891930" cy="1807456"/>
          </a:xfrm>
          <a:prstGeom prst="rect">
            <a:avLst/>
          </a:prstGeom>
          <a:solidFill>
            <a:srgbClr val="007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CB84B2D-47E0-E47F-74DD-1DC3AA944927}"/>
              </a:ext>
            </a:extLst>
          </p:cNvPr>
          <p:cNvSpPr txBox="1"/>
          <p:nvPr/>
        </p:nvSpPr>
        <p:spPr>
          <a:xfrm>
            <a:off x="4650035" y="4071519"/>
            <a:ext cx="2891930" cy="523220"/>
          </a:xfrm>
          <a:prstGeom prst="rect">
            <a:avLst/>
          </a:prstGeom>
          <a:noFill/>
        </p:spPr>
        <p:txBody>
          <a:bodyPr wrap="square" anchor="ctr">
            <a:spAutoFit/>
          </a:bodyPr>
          <a:lstStyle/>
          <a:p>
            <a:pPr marL="0" lvl="1" indent="0" algn="ctr">
              <a:spcAft>
                <a:spcPts val="1200"/>
              </a:spcAft>
              <a:buNone/>
            </a:pPr>
            <a:r>
              <a:rPr lang="en-US" sz="2800" b="1" dirty="0">
                <a:solidFill>
                  <a:schemeClr val="bg1"/>
                </a:solidFill>
              </a:rPr>
              <a:t>Director</a:t>
            </a:r>
          </a:p>
        </p:txBody>
      </p:sp>
      <p:sp>
        <p:nvSpPr>
          <p:cNvPr id="23" name="Rectangle 22">
            <a:extLst>
              <a:ext uri="{FF2B5EF4-FFF2-40B4-BE49-F238E27FC236}">
                <a16:creationId xmlns:a16="http://schemas.microsoft.com/office/drawing/2014/main" id="{6052C9E1-8F39-C319-CEFE-454BCED52976}"/>
              </a:ext>
            </a:extLst>
          </p:cNvPr>
          <p:cNvSpPr/>
          <p:nvPr/>
        </p:nvSpPr>
        <p:spPr>
          <a:xfrm>
            <a:off x="1524000" y="2370016"/>
            <a:ext cx="2891930" cy="1807456"/>
          </a:xfrm>
          <a:prstGeom prst="rect">
            <a:avLst/>
          </a:prstGeom>
          <a:solidFill>
            <a:srgbClr val="5B63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BC548B7-2E5B-6640-EA48-36803FA847E0}"/>
              </a:ext>
            </a:extLst>
          </p:cNvPr>
          <p:cNvSpPr txBox="1"/>
          <p:nvPr/>
        </p:nvSpPr>
        <p:spPr>
          <a:xfrm>
            <a:off x="1524000" y="3012134"/>
            <a:ext cx="2891930" cy="523220"/>
          </a:xfrm>
          <a:prstGeom prst="rect">
            <a:avLst/>
          </a:prstGeom>
          <a:noFill/>
        </p:spPr>
        <p:txBody>
          <a:bodyPr wrap="square" anchor="ctr">
            <a:spAutoFit/>
          </a:bodyPr>
          <a:lstStyle/>
          <a:p>
            <a:pPr marL="0" lvl="1" indent="0" algn="ctr">
              <a:spcAft>
                <a:spcPts val="1200"/>
              </a:spcAft>
              <a:buNone/>
            </a:pPr>
            <a:r>
              <a:rPr lang="en-US" sz="2800" b="1" dirty="0">
                <a:solidFill>
                  <a:schemeClr val="bg1"/>
                </a:solidFill>
              </a:rPr>
              <a:t>Marketing</a:t>
            </a:r>
          </a:p>
        </p:txBody>
      </p:sp>
      <p:pic>
        <p:nvPicPr>
          <p:cNvPr id="33" name="Graphic 32" descr="Arrow Rotate left">
            <a:extLst>
              <a:ext uri="{FF2B5EF4-FFF2-40B4-BE49-F238E27FC236}">
                <a16:creationId xmlns:a16="http://schemas.microsoft.com/office/drawing/2014/main" id="{66DC107D-6723-5DE4-AE2D-2C23ED69F3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417553" y="1918538"/>
            <a:ext cx="1489120" cy="1489119"/>
          </a:xfrm>
          <a:prstGeom prst="rect">
            <a:avLst/>
          </a:prstGeom>
        </p:spPr>
      </p:pic>
      <p:pic>
        <p:nvPicPr>
          <p:cNvPr id="34" name="Graphic 33" descr="Arrow Rotate left">
            <a:extLst>
              <a:ext uri="{FF2B5EF4-FFF2-40B4-BE49-F238E27FC236}">
                <a16:creationId xmlns:a16="http://schemas.microsoft.com/office/drawing/2014/main" id="{02A65839-024F-4133-83D9-CD7F1EAC25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553768" y="2968823"/>
            <a:ext cx="1489120" cy="1489119"/>
          </a:xfrm>
          <a:prstGeom prst="rect">
            <a:avLst/>
          </a:prstGeom>
        </p:spPr>
      </p:pic>
    </p:spTree>
    <p:extLst>
      <p:ext uri="{BB962C8B-B14F-4D97-AF65-F5344CB8AC3E}">
        <p14:creationId xmlns:p14="http://schemas.microsoft.com/office/powerpoint/2010/main" val="386919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90F744-5EBE-316E-55E0-1B073558DDEE}"/>
              </a:ext>
            </a:extLst>
          </p:cNvPr>
          <p:cNvSpPr/>
          <p:nvPr/>
        </p:nvSpPr>
        <p:spPr>
          <a:xfrm>
            <a:off x="6233160" y="4274055"/>
            <a:ext cx="5349240" cy="2057400"/>
          </a:xfrm>
          <a:prstGeom prst="rect">
            <a:avLst/>
          </a:prstGeom>
          <a:solidFill>
            <a:srgbClr val="8C22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14F6078-DD36-274F-0155-C08F16F13DD0}"/>
              </a:ext>
            </a:extLst>
          </p:cNvPr>
          <p:cNvSpPr/>
          <p:nvPr/>
        </p:nvSpPr>
        <p:spPr>
          <a:xfrm>
            <a:off x="609600" y="4274055"/>
            <a:ext cx="5349240" cy="2057400"/>
          </a:xfrm>
          <a:prstGeom prst="rect">
            <a:avLst/>
          </a:prstGeom>
          <a:solidFill>
            <a:srgbClr val="007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7012AB8-3E04-3701-3EBB-2EEAAD963540}"/>
              </a:ext>
            </a:extLst>
          </p:cNvPr>
          <p:cNvSpPr/>
          <p:nvPr/>
        </p:nvSpPr>
        <p:spPr>
          <a:xfrm>
            <a:off x="609600" y="1973076"/>
            <a:ext cx="10972800" cy="2057400"/>
          </a:xfrm>
          <a:prstGeom prst="rect">
            <a:avLst/>
          </a:prstGeom>
          <a:solidFill>
            <a:srgbClr val="5657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851020-8051-E431-925D-C1A8CA4E1A3A}"/>
              </a:ext>
            </a:extLst>
          </p:cNvPr>
          <p:cNvSpPr>
            <a:spLocks noGrp="1"/>
          </p:cNvSpPr>
          <p:nvPr>
            <p:ph type="title"/>
          </p:nvPr>
        </p:nvSpPr>
        <p:spPr/>
        <p:txBody>
          <a:bodyPr anchor="ctr">
            <a:normAutofit/>
          </a:bodyPr>
          <a:lstStyle/>
          <a:p>
            <a:r>
              <a:rPr lang="en-US" sz="4000" dirty="0"/>
              <a:t>Where do we work?</a:t>
            </a:r>
          </a:p>
        </p:txBody>
      </p:sp>
      <p:sp>
        <p:nvSpPr>
          <p:cNvPr id="7" name="Content Placeholder 2">
            <a:extLst>
              <a:ext uri="{FF2B5EF4-FFF2-40B4-BE49-F238E27FC236}">
                <a16:creationId xmlns:a16="http://schemas.microsoft.com/office/drawing/2014/main" id="{B0CC5301-A757-2107-4D1D-6A3BC7C53384}"/>
              </a:ext>
            </a:extLst>
          </p:cNvPr>
          <p:cNvSpPr txBox="1">
            <a:spLocks/>
          </p:cNvSpPr>
          <p:nvPr/>
        </p:nvSpPr>
        <p:spPr>
          <a:xfrm>
            <a:off x="4209243" y="2101055"/>
            <a:ext cx="5788128" cy="571807"/>
          </a:xfrm>
          <a:prstGeom prst="rect">
            <a:avLst/>
          </a:prstGeom>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600"/>
              </a:spcAft>
              <a:buNone/>
            </a:pPr>
            <a:r>
              <a:rPr lang="en-US" sz="2800" b="1" dirty="0">
                <a:solidFill>
                  <a:schemeClr val="bg1"/>
                </a:solidFill>
              </a:rPr>
              <a:t>Home and Community-Based Services</a:t>
            </a:r>
          </a:p>
        </p:txBody>
      </p:sp>
      <p:sp>
        <p:nvSpPr>
          <p:cNvPr id="3" name="Content Placeholder 2">
            <a:extLst>
              <a:ext uri="{FF2B5EF4-FFF2-40B4-BE49-F238E27FC236}">
                <a16:creationId xmlns:a16="http://schemas.microsoft.com/office/drawing/2014/main" id="{CB3ADEBA-6EC5-F065-EEA4-3E77355C2647}"/>
              </a:ext>
            </a:extLst>
          </p:cNvPr>
          <p:cNvSpPr txBox="1">
            <a:spLocks/>
          </p:cNvSpPr>
          <p:nvPr/>
        </p:nvSpPr>
        <p:spPr>
          <a:xfrm>
            <a:off x="3073302" y="5091989"/>
            <a:ext cx="2433036" cy="415918"/>
          </a:xfrm>
          <a:prstGeom prst="rect">
            <a:avLst/>
          </a:prstGeom>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1200"/>
              </a:spcAft>
              <a:buNone/>
            </a:pPr>
            <a:r>
              <a:rPr lang="en-US" sz="2800" b="1" dirty="0">
                <a:solidFill>
                  <a:schemeClr val="bg1"/>
                </a:solidFill>
              </a:rPr>
              <a:t>Nursing Homes</a:t>
            </a:r>
          </a:p>
        </p:txBody>
      </p:sp>
      <p:sp>
        <p:nvSpPr>
          <p:cNvPr id="5" name="Content Placeholder 2">
            <a:extLst>
              <a:ext uri="{FF2B5EF4-FFF2-40B4-BE49-F238E27FC236}">
                <a16:creationId xmlns:a16="http://schemas.microsoft.com/office/drawing/2014/main" id="{97E88F90-AD17-F9F6-582B-075079888C53}"/>
              </a:ext>
            </a:extLst>
          </p:cNvPr>
          <p:cNvSpPr txBox="1">
            <a:spLocks/>
          </p:cNvSpPr>
          <p:nvPr/>
        </p:nvSpPr>
        <p:spPr>
          <a:xfrm>
            <a:off x="9323194" y="5091989"/>
            <a:ext cx="1360848" cy="415918"/>
          </a:xfrm>
          <a:prstGeom prst="rect">
            <a:avLst/>
          </a:prstGeom>
        </p:spPr>
        <p:txBody>
          <a:bodyPr anchor="ct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1200"/>
              </a:spcAft>
              <a:buNone/>
            </a:pPr>
            <a:r>
              <a:rPr lang="en-US" sz="2800" b="1" dirty="0">
                <a:solidFill>
                  <a:schemeClr val="bg1"/>
                </a:solidFill>
              </a:rPr>
              <a:t>Hospice</a:t>
            </a:r>
          </a:p>
        </p:txBody>
      </p:sp>
      <p:pic>
        <p:nvPicPr>
          <p:cNvPr id="13" name="Picture 12">
            <a:extLst>
              <a:ext uri="{FF2B5EF4-FFF2-40B4-BE49-F238E27FC236}">
                <a16:creationId xmlns:a16="http://schemas.microsoft.com/office/drawing/2014/main" id="{E166BCC3-D406-AFED-A70A-93473E57FB18}"/>
              </a:ext>
            </a:extLst>
          </p:cNvPr>
          <p:cNvPicPr>
            <a:picLocks noChangeAspect="1"/>
          </p:cNvPicPr>
          <p:nvPr/>
        </p:nvPicPr>
        <p:blipFill>
          <a:blip r:embed="rId3"/>
          <a:srcRect/>
          <a:stretch/>
        </p:blipFill>
        <p:spPr>
          <a:xfrm>
            <a:off x="893390" y="4246555"/>
            <a:ext cx="2170443" cy="2057400"/>
          </a:xfrm>
          <a:prstGeom prst="rect">
            <a:avLst/>
          </a:prstGeom>
        </p:spPr>
      </p:pic>
      <p:pic>
        <p:nvPicPr>
          <p:cNvPr id="14" name="Picture 13">
            <a:extLst>
              <a:ext uri="{FF2B5EF4-FFF2-40B4-BE49-F238E27FC236}">
                <a16:creationId xmlns:a16="http://schemas.microsoft.com/office/drawing/2014/main" id="{429C98D1-3937-45DC-C624-DF03E0ADB04F}"/>
              </a:ext>
            </a:extLst>
          </p:cNvPr>
          <p:cNvPicPr>
            <a:picLocks noChangeAspect="1"/>
          </p:cNvPicPr>
          <p:nvPr/>
        </p:nvPicPr>
        <p:blipFill>
          <a:blip r:embed="rId4"/>
          <a:srcRect/>
          <a:stretch/>
        </p:blipFill>
        <p:spPr>
          <a:xfrm>
            <a:off x="1978610" y="1965979"/>
            <a:ext cx="2189383" cy="2052546"/>
          </a:xfrm>
          <a:prstGeom prst="rect">
            <a:avLst/>
          </a:prstGeom>
        </p:spPr>
      </p:pic>
      <p:pic>
        <p:nvPicPr>
          <p:cNvPr id="15" name="Picture 14">
            <a:extLst>
              <a:ext uri="{FF2B5EF4-FFF2-40B4-BE49-F238E27FC236}">
                <a16:creationId xmlns:a16="http://schemas.microsoft.com/office/drawing/2014/main" id="{BCB5E7C9-F027-6E62-9D7C-A2555CEF5F84}"/>
              </a:ext>
            </a:extLst>
          </p:cNvPr>
          <p:cNvPicPr>
            <a:picLocks noChangeAspect="1"/>
          </p:cNvPicPr>
          <p:nvPr/>
        </p:nvPicPr>
        <p:blipFill>
          <a:blip r:embed="rId5"/>
          <a:srcRect/>
          <a:stretch/>
        </p:blipFill>
        <p:spPr>
          <a:xfrm>
            <a:off x="7065060" y="4273675"/>
            <a:ext cx="2189383" cy="2052546"/>
          </a:xfrm>
          <a:prstGeom prst="rect">
            <a:avLst/>
          </a:prstGeom>
        </p:spPr>
      </p:pic>
      <p:sp>
        <p:nvSpPr>
          <p:cNvPr id="16" name="TextBox 15">
            <a:extLst>
              <a:ext uri="{FF2B5EF4-FFF2-40B4-BE49-F238E27FC236}">
                <a16:creationId xmlns:a16="http://schemas.microsoft.com/office/drawing/2014/main" id="{C738F106-AD99-7230-D6C6-457E666B93DD}"/>
              </a:ext>
            </a:extLst>
          </p:cNvPr>
          <p:cNvSpPr txBox="1"/>
          <p:nvPr/>
        </p:nvSpPr>
        <p:spPr>
          <a:xfrm>
            <a:off x="4383782" y="2675669"/>
            <a:ext cx="2286000" cy="1169551"/>
          </a:xfrm>
          <a:prstGeom prst="rect">
            <a:avLst/>
          </a:prstGeom>
          <a:noFill/>
        </p:spPr>
        <p:txBody>
          <a:bodyPr wrap="square">
            <a:spAutoFit/>
          </a:bodyPr>
          <a:lstStyle/>
          <a:p>
            <a:pPr marL="514350" lvl="2" indent="-285750">
              <a:spcAft>
                <a:spcPts val="600"/>
              </a:spcAft>
              <a:buFont typeface="Arial" panose="020B0604020202020204" pitchFamily="34" charset="0"/>
              <a:buChar char="•"/>
            </a:pPr>
            <a:r>
              <a:rPr lang="en-US" sz="2000" dirty="0">
                <a:solidFill>
                  <a:schemeClr val="bg1"/>
                </a:solidFill>
              </a:rPr>
              <a:t>Homecare</a:t>
            </a:r>
          </a:p>
          <a:p>
            <a:pPr marL="514350" lvl="2" indent="-285750">
              <a:spcAft>
                <a:spcPts val="600"/>
              </a:spcAft>
              <a:buFont typeface="Arial" panose="020B0604020202020204" pitchFamily="34" charset="0"/>
              <a:buChar char="•"/>
            </a:pPr>
            <a:r>
              <a:rPr lang="en-US" sz="2000" dirty="0">
                <a:solidFill>
                  <a:schemeClr val="bg1"/>
                </a:solidFill>
              </a:rPr>
              <a:t>Senior housing</a:t>
            </a:r>
          </a:p>
          <a:p>
            <a:pPr marL="514350" lvl="2" indent="-285750">
              <a:spcAft>
                <a:spcPts val="600"/>
              </a:spcAft>
              <a:buFont typeface="Arial" panose="020B0604020202020204" pitchFamily="34" charset="0"/>
              <a:buChar char="•"/>
            </a:pPr>
            <a:r>
              <a:rPr lang="en-US" sz="2000" dirty="0">
                <a:solidFill>
                  <a:schemeClr val="bg1"/>
                </a:solidFill>
              </a:rPr>
              <a:t>Assisted Living</a:t>
            </a:r>
            <a:endParaRPr lang="en-US" sz="2800" dirty="0">
              <a:solidFill>
                <a:schemeClr val="bg1"/>
              </a:solidFill>
            </a:endParaRPr>
          </a:p>
        </p:txBody>
      </p:sp>
      <p:sp>
        <p:nvSpPr>
          <p:cNvPr id="18" name="TextBox 17">
            <a:extLst>
              <a:ext uri="{FF2B5EF4-FFF2-40B4-BE49-F238E27FC236}">
                <a16:creationId xmlns:a16="http://schemas.microsoft.com/office/drawing/2014/main" id="{7E38AD3D-BA52-C2B1-8341-9EAFCBDBEB98}"/>
              </a:ext>
            </a:extLst>
          </p:cNvPr>
          <p:cNvSpPr txBox="1"/>
          <p:nvPr/>
        </p:nvSpPr>
        <p:spPr>
          <a:xfrm>
            <a:off x="6669088" y="2675669"/>
            <a:ext cx="2998270" cy="784830"/>
          </a:xfrm>
          <a:prstGeom prst="rect">
            <a:avLst/>
          </a:prstGeom>
          <a:noFill/>
        </p:spPr>
        <p:txBody>
          <a:bodyPr wrap="square">
            <a:spAutoFit/>
          </a:bodyPr>
          <a:lstStyle/>
          <a:p>
            <a:pPr marL="514350" lvl="2" indent="-285750">
              <a:spcAft>
                <a:spcPts val="600"/>
              </a:spcAft>
              <a:buFont typeface="Arial" panose="020B0604020202020204" pitchFamily="34" charset="0"/>
              <a:buChar char="•"/>
            </a:pPr>
            <a:r>
              <a:rPr lang="en-US" sz="2000" dirty="0">
                <a:solidFill>
                  <a:schemeClr val="bg1"/>
                </a:solidFill>
              </a:rPr>
              <a:t>Life Plan Communities</a:t>
            </a:r>
          </a:p>
          <a:p>
            <a:pPr marL="514350" lvl="2" indent="-285750">
              <a:spcAft>
                <a:spcPts val="1200"/>
              </a:spcAft>
              <a:buFont typeface="Arial" panose="020B0604020202020204" pitchFamily="34" charset="0"/>
              <a:buChar char="•"/>
            </a:pPr>
            <a:r>
              <a:rPr lang="en-US" sz="2000" dirty="0">
                <a:solidFill>
                  <a:schemeClr val="bg1"/>
                </a:solidFill>
              </a:rPr>
              <a:t>Adult Day Services</a:t>
            </a:r>
            <a:endParaRPr lang="en-US" sz="2800" dirty="0">
              <a:solidFill>
                <a:schemeClr val="bg1"/>
              </a:solidFill>
            </a:endParaRPr>
          </a:p>
        </p:txBody>
      </p:sp>
    </p:spTree>
    <p:extLst>
      <p:ext uri="{BB962C8B-B14F-4D97-AF65-F5344CB8AC3E}">
        <p14:creationId xmlns:p14="http://schemas.microsoft.com/office/powerpoint/2010/main" val="61687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4B42D-9C91-7243-DE73-2895507F80B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4465" y="1766925"/>
            <a:ext cx="11003068" cy="4801339"/>
          </a:xfrm>
          <a:prstGeom prst="rect">
            <a:avLst/>
          </a:prstGeom>
        </p:spPr>
      </p:pic>
      <p:sp>
        <p:nvSpPr>
          <p:cNvPr id="5" name="Title 4">
            <a:extLst>
              <a:ext uri="{FF2B5EF4-FFF2-40B4-BE49-F238E27FC236}">
                <a16:creationId xmlns:a16="http://schemas.microsoft.com/office/drawing/2014/main" id="{1512D415-A0C5-1C66-AB8D-F0DA3D00BDC7}"/>
              </a:ext>
            </a:extLst>
          </p:cNvPr>
          <p:cNvSpPr>
            <a:spLocks noGrp="1"/>
          </p:cNvSpPr>
          <p:nvPr>
            <p:ph type="title"/>
          </p:nvPr>
        </p:nvSpPr>
        <p:spPr/>
        <p:txBody>
          <a:bodyPr anchor="ctr">
            <a:normAutofit/>
          </a:bodyPr>
          <a:lstStyle/>
          <a:p>
            <a:r>
              <a:rPr lang="en-US" sz="4000" dirty="0"/>
              <a:t>Endless Opportunities — We’re Hiring!</a:t>
            </a:r>
          </a:p>
        </p:txBody>
      </p:sp>
      <p:sp>
        <p:nvSpPr>
          <p:cNvPr id="6" name="Content Placeholder 2">
            <a:extLst>
              <a:ext uri="{FF2B5EF4-FFF2-40B4-BE49-F238E27FC236}">
                <a16:creationId xmlns:a16="http://schemas.microsoft.com/office/drawing/2014/main" id="{C640928E-78E2-DF47-F8AD-CCFFA297E089}"/>
              </a:ext>
            </a:extLst>
          </p:cNvPr>
          <p:cNvSpPr txBox="1">
            <a:spLocks/>
          </p:cNvSpPr>
          <p:nvPr/>
        </p:nvSpPr>
        <p:spPr>
          <a:xfrm>
            <a:off x="611893" y="1766924"/>
            <a:ext cx="3027376" cy="1576878"/>
          </a:xfrm>
          <a:prstGeom prst="rect">
            <a:avLst/>
          </a:prstGeom>
        </p:spPr>
        <p:txBody>
          <a:bodyPr anchor="ctr">
            <a:no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None/>
            </a:pPr>
            <a:r>
              <a:rPr lang="en-US" sz="2800" b="1" dirty="0">
                <a:solidFill>
                  <a:schemeClr val="bg1"/>
                </a:solidFill>
              </a:rPr>
              <a:t>10,000</a:t>
            </a:r>
            <a:endParaRPr lang="en-US" sz="2800" dirty="0">
              <a:solidFill>
                <a:schemeClr val="bg1"/>
              </a:solidFill>
            </a:endParaRPr>
          </a:p>
          <a:p>
            <a:pPr marL="0" lvl="1" indent="0" algn="ctr">
              <a:spcAft>
                <a:spcPts val="1200"/>
              </a:spcAft>
              <a:buNone/>
            </a:pPr>
            <a:r>
              <a:rPr lang="en-US" sz="1600" dirty="0">
                <a:solidFill>
                  <a:schemeClr val="bg1"/>
                </a:solidFill>
              </a:rPr>
              <a:t>people turn 65 every day</a:t>
            </a:r>
          </a:p>
        </p:txBody>
      </p:sp>
      <p:sp>
        <p:nvSpPr>
          <p:cNvPr id="11" name="Content Placeholder 2">
            <a:extLst>
              <a:ext uri="{FF2B5EF4-FFF2-40B4-BE49-F238E27FC236}">
                <a16:creationId xmlns:a16="http://schemas.microsoft.com/office/drawing/2014/main" id="{7562C2D7-0062-6F1A-4833-08588A402A80}"/>
              </a:ext>
            </a:extLst>
          </p:cNvPr>
          <p:cNvSpPr txBox="1">
            <a:spLocks/>
          </p:cNvSpPr>
          <p:nvPr/>
        </p:nvSpPr>
        <p:spPr>
          <a:xfrm>
            <a:off x="611893" y="4991384"/>
            <a:ext cx="3027372" cy="1576877"/>
          </a:xfrm>
          <a:prstGeom prst="rect">
            <a:avLst/>
          </a:prstGeom>
        </p:spPr>
        <p:txBody>
          <a:bodyPr anchor="ctr">
            <a:no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None/>
            </a:pPr>
            <a:r>
              <a:rPr lang="en-US" sz="2800" b="1" dirty="0">
                <a:solidFill>
                  <a:schemeClr val="bg1"/>
                </a:solidFill>
              </a:rPr>
              <a:t>19 million</a:t>
            </a:r>
            <a:endParaRPr lang="en-US" sz="2800" dirty="0">
              <a:solidFill>
                <a:schemeClr val="bg1"/>
              </a:solidFill>
            </a:endParaRPr>
          </a:p>
          <a:p>
            <a:pPr marL="0" lvl="1" indent="0" algn="ctr">
              <a:spcAft>
                <a:spcPts val="1200"/>
              </a:spcAft>
              <a:buNone/>
            </a:pPr>
            <a:r>
              <a:rPr lang="en-US" sz="1600" dirty="0">
                <a:solidFill>
                  <a:schemeClr val="bg1"/>
                </a:solidFill>
              </a:rPr>
              <a:t>adults will need long-term</a:t>
            </a:r>
            <a:br>
              <a:rPr lang="en-US" sz="1600" dirty="0">
                <a:solidFill>
                  <a:schemeClr val="bg1"/>
                </a:solidFill>
              </a:rPr>
            </a:br>
            <a:r>
              <a:rPr lang="en-US" sz="1600" dirty="0">
                <a:solidFill>
                  <a:schemeClr val="bg1"/>
                </a:solidFill>
              </a:rPr>
              <a:t>care services by 2050</a:t>
            </a:r>
          </a:p>
        </p:txBody>
      </p:sp>
      <p:sp>
        <p:nvSpPr>
          <p:cNvPr id="13" name="Content Placeholder 2">
            <a:extLst>
              <a:ext uri="{FF2B5EF4-FFF2-40B4-BE49-F238E27FC236}">
                <a16:creationId xmlns:a16="http://schemas.microsoft.com/office/drawing/2014/main" id="{B45C8C06-7AE7-6D71-2AB9-E33BAAB2FE16}"/>
              </a:ext>
            </a:extLst>
          </p:cNvPr>
          <p:cNvSpPr txBox="1">
            <a:spLocks/>
          </p:cNvSpPr>
          <p:nvPr/>
        </p:nvSpPr>
        <p:spPr>
          <a:xfrm>
            <a:off x="594463" y="3343802"/>
            <a:ext cx="3044802" cy="1647583"/>
          </a:xfrm>
          <a:prstGeom prst="rect">
            <a:avLst/>
          </a:prstGeom>
        </p:spPr>
        <p:txBody>
          <a:bodyPr anchor="ctr">
            <a:no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None/>
            </a:pPr>
            <a:r>
              <a:rPr lang="en-US" sz="2800" b="1" dirty="0">
                <a:solidFill>
                  <a:schemeClr val="bg1"/>
                </a:solidFill>
              </a:rPr>
              <a:t>7 out of 10</a:t>
            </a:r>
            <a:endParaRPr lang="en-US" sz="2800" dirty="0">
              <a:solidFill>
                <a:schemeClr val="bg1"/>
              </a:solidFill>
            </a:endParaRPr>
          </a:p>
          <a:p>
            <a:pPr marL="0" lvl="1" indent="0" algn="ctr">
              <a:spcAft>
                <a:spcPts val="1200"/>
              </a:spcAft>
              <a:buNone/>
            </a:pPr>
            <a:r>
              <a:rPr lang="en-US" sz="1600" dirty="0">
                <a:solidFill>
                  <a:schemeClr val="bg1"/>
                </a:solidFill>
              </a:rPr>
              <a:t>older adults will need help</a:t>
            </a:r>
            <a:br>
              <a:rPr lang="en-US" sz="1600" dirty="0">
                <a:solidFill>
                  <a:schemeClr val="bg1"/>
                </a:solidFill>
              </a:rPr>
            </a:br>
            <a:r>
              <a:rPr lang="en-US" sz="1600" dirty="0">
                <a:solidFill>
                  <a:schemeClr val="bg1"/>
                </a:solidFill>
              </a:rPr>
              <a:t>of some kind as they age</a:t>
            </a:r>
          </a:p>
        </p:txBody>
      </p:sp>
      <p:sp>
        <p:nvSpPr>
          <p:cNvPr id="15" name="Content Placeholder 2">
            <a:extLst>
              <a:ext uri="{FF2B5EF4-FFF2-40B4-BE49-F238E27FC236}">
                <a16:creationId xmlns:a16="http://schemas.microsoft.com/office/drawing/2014/main" id="{0FDAB1CF-E5BC-7799-CE97-1E3A1B8764BE}"/>
              </a:ext>
            </a:extLst>
          </p:cNvPr>
          <p:cNvSpPr txBox="1">
            <a:spLocks/>
          </p:cNvSpPr>
          <p:nvPr/>
        </p:nvSpPr>
        <p:spPr>
          <a:xfrm>
            <a:off x="8552733" y="1766924"/>
            <a:ext cx="3044801" cy="1576878"/>
          </a:xfrm>
          <a:prstGeom prst="rect">
            <a:avLst/>
          </a:prstGeom>
        </p:spPr>
        <p:txBody>
          <a:bodyPr anchor="ctr">
            <a:no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None/>
            </a:pPr>
            <a:r>
              <a:rPr lang="en-US" sz="2800" b="1" dirty="0">
                <a:solidFill>
                  <a:schemeClr val="bg1"/>
                </a:solidFill>
              </a:rPr>
              <a:t>2.5 million</a:t>
            </a:r>
            <a:endParaRPr lang="en-US" sz="2800" dirty="0">
              <a:solidFill>
                <a:schemeClr val="bg1"/>
              </a:solidFill>
            </a:endParaRPr>
          </a:p>
          <a:p>
            <a:pPr marL="0" lvl="1" indent="0" algn="ctr">
              <a:spcAft>
                <a:spcPts val="1200"/>
              </a:spcAft>
              <a:buNone/>
            </a:pPr>
            <a:r>
              <a:rPr lang="en-US" sz="1600" dirty="0">
                <a:solidFill>
                  <a:schemeClr val="bg1"/>
                </a:solidFill>
              </a:rPr>
              <a:t>more workers are needed to provide long-term care to</a:t>
            </a:r>
            <a:br>
              <a:rPr lang="en-US" sz="1600" dirty="0">
                <a:solidFill>
                  <a:schemeClr val="bg1"/>
                </a:solidFill>
              </a:rPr>
            </a:br>
            <a:r>
              <a:rPr lang="en-US" sz="1600" dirty="0">
                <a:solidFill>
                  <a:schemeClr val="bg1"/>
                </a:solidFill>
              </a:rPr>
              <a:t>older people by 2030</a:t>
            </a:r>
          </a:p>
        </p:txBody>
      </p:sp>
      <p:sp>
        <p:nvSpPr>
          <p:cNvPr id="24" name="Content Placeholder 2">
            <a:extLst>
              <a:ext uri="{FF2B5EF4-FFF2-40B4-BE49-F238E27FC236}">
                <a16:creationId xmlns:a16="http://schemas.microsoft.com/office/drawing/2014/main" id="{6CE3BE9E-8E21-3208-1D1F-82AC8D127ACD}"/>
              </a:ext>
            </a:extLst>
          </p:cNvPr>
          <p:cNvSpPr txBox="1">
            <a:spLocks/>
          </p:cNvSpPr>
          <p:nvPr/>
        </p:nvSpPr>
        <p:spPr>
          <a:xfrm>
            <a:off x="8552734" y="4991387"/>
            <a:ext cx="3044802" cy="1576878"/>
          </a:xfrm>
          <a:prstGeom prst="rect">
            <a:avLst/>
          </a:prstGeom>
        </p:spPr>
        <p:txBody>
          <a:bodyPr anchor="ctr">
            <a:no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None/>
            </a:pPr>
            <a:r>
              <a:rPr lang="en-US" sz="2800" b="1" dirty="0">
                <a:solidFill>
                  <a:schemeClr val="bg1"/>
                </a:solidFill>
              </a:rPr>
              <a:t>275,000 +</a:t>
            </a:r>
            <a:endParaRPr lang="en-US" sz="2800" dirty="0">
              <a:solidFill>
                <a:schemeClr val="bg1"/>
              </a:solidFill>
            </a:endParaRPr>
          </a:p>
          <a:p>
            <a:pPr marL="0" lvl="1" indent="0" algn="ctr">
              <a:spcAft>
                <a:spcPts val="1200"/>
              </a:spcAft>
              <a:buNone/>
            </a:pPr>
            <a:r>
              <a:rPr lang="en-US" sz="1600" dirty="0">
                <a:solidFill>
                  <a:schemeClr val="bg1"/>
                </a:solidFill>
              </a:rPr>
              <a:t>additional nurses are needed</a:t>
            </a:r>
            <a:br>
              <a:rPr lang="en-US" sz="1600" dirty="0">
                <a:solidFill>
                  <a:schemeClr val="bg1"/>
                </a:solidFill>
              </a:rPr>
            </a:br>
            <a:r>
              <a:rPr lang="en-US" sz="1600" dirty="0">
                <a:solidFill>
                  <a:schemeClr val="bg1"/>
                </a:solidFill>
              </a:rPr>
              <a:t>from 2020 to 2030, projected by the US Bureau of Labor Statistics</a:t>
            </a:r>
          </a:p>
        </p:txBody>
      </p:sp>
      <p:sp>
        <p:nvSpPr>
          <p:cNvPr id="27" name="Content Placeholder 2">
            <a:extLst>
              <a:ext uri="{FF2B5EF4-FFF2-40B4-BE49-F238E27FC236}">
                <a16:creationId xmlns:a16="http://schemas.microsoft.com/office/drawing/2014/main" id="{516E29CD-35B7-60BB-C2C5-8AE11C681031}"/>
              </a:ext>
            </a:extLst>
          </p:cNvPr>
          <p:cNvSpPr txBox="1">
            <a:spLocks/>
          </p:cNvSpPr>
          <p:nvPr/>
        </p:nvSpPr>
        <p:spPr>
          <a:xfrm>
            <a:off x="8552734" y="3367023"/>
            <a:ext cx="3044802" cy="1624363"/>
          </a:xfrm>
          <a:prstGeom prst="rect">
            <a:avLst/>
          </a:prstGeom>
        </p:spPr>
        <p:txBody>
          <a:bodyPr anchor="ctr">
            <a:no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None/>
            </a:pPr>
            <a:r>
              <a:rPr lang="en-US" sz="2800" b="1" dirty="0">
                <a:solidFill>
                  <a:schemeClr val="bg1"/>
                </a:solidFill>
              </a:rPr>
              <a:t>9% growth rate</a:t>
            </a:r>
            <a:endParaRPr lang="en-US" sz="2800" dirty="0">
              <a:solidFill>
                <a:schemeClr val="bg1"/>
              </a:solidFill>
            </a:endParaRPr>
          </a:p>
          <a:p>
            <a:pPr marL="0" lvl="1" indent="0" algn="ctr">
              <a:spcAft>
                <a:spcPts val="1200"/>
              </a:spcAft>
              <a:buNone/>
            </a:pPr>
            <a:r>
              <a:rPr lang="en-US" sz="1600" dirty="0">
                <a:solidFill>
                  <a:schemeClr val="bg1"/>
                </a:solidFill>
              </a:rPr>
              <a:t>more RN job openings than any other profession in the US</a:t>
            </a:r>
          </a:p>
        </p:txBody>
      </p:sp>
      <p:sp>
        <p:nvSpPr>
          <p:cNvPr id="7" name="TextBox 6">
            <a:extLst>
              <a:ext uri="{FF2B5EF4-FFF2-40B4-BE49-F238E27FC236}">
                <a16:creationId xmlns:a16="http://schemas.microsoft.com/office/drawing/2014/main" id="{3836511E-3F70-4926-AF7E-A02E006C9382}"/>
              </a:ext>
            </a:extLst>
          </p:cNvPr>
          <p:cNvSpPr txBox="1"/>
          <p:nvPr/>
        </p:nvSpPr>
        <p:spPr>
          <a:xfrm>
            <a:off x="5293895" y="3650725"/>
            <a:ext cx="1588168" cy="1200329"/>
          </a:xfrm>
          <a:prstGeom prst="rect">
            <a:avLst/>
          </a:prstGeom>
          <a:noFill/>
        </p:spPr>
        <p:txBody>
          <a:bodyPr wrap="square" rtlCol="0" anchor="ctr">
            <a:spAutoFit/>
          </a:bodyPr>
          <a:lstStyle/>
          <a:p>
            <a:pPr algn="ctr"/>
            <a:r>
              <a:rPr lang="en-US" b="1" dirty="0"/>
              <a:t>YOUR COMMUNITY NAME OR LOGO</a:t>
            </a:r>
          </a:p>
        </p:txBody>
      </p:sp>
    </p:spTree>
    <p:extLst>
      <p:ext uri="{BB962C8B-B14F-4D97-AF65-F5344CB8AC3E}">
        <p14:creationId xmlns:p14="http://schemas.microsoft.com/office/powerpoint/2010/main" val="116928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plate of food&#10;&#10;Description automatically generated with medium confidence">
            <a:extLst>
              <a:ext uri="{FF2B5EF4-FFF2-40B4-BE49-F238E27FC236}">
                <a16:creationId xmlns:a16="http://schemas.microsoft.com/office/drawing/2014/main" id="{438190C1-4521-20E9-DACC-4865241496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6524" y="0"/>
            <a:ext cx="4435476" cy="6858000"/>
          </a:xfrm>
          <a:prstGeom prst="rect">
            <a:avLst/>
          </a:prstGeom>
        </p:spPr>
      </p:pic>
      <p:sp>
        <p:nvSpPr>
          <p:cNvPr id="5" name="Title 2">
            <a:extLst>
              <a:ext uri="{FF2B5EF4-FFF2-40B4-BE49-F238E27FC236}">
                <a16:creationId xmlns:a16="http://schemas.microsoft.com/office/drawing/2014/main" id="{CF761855-D922-19C7-AEB3-EC30F336F0CD}"/>
              </a:ext>
            </a:extLst>
          </p:cNvPr>
          <p:cNvSpPr>
            <a:spLocks noGrp="1"/>
          </p:cNvSpPr>
          <p:nvPr>
            <p:ph type="title"/>
          </p:nvPr>
        </p:nvSpPr>
        <p:spPr>
          <a:xfrm>
            <a:off x="1011934" y="2264575"/>
            <a:ext cx="6201666" cy="724587"/>
          </a:xfrm>
        </p:spPr>
        <p:txBody>
          <a:bodyPr>
            <a:normAutofit/>
          </a:bodyPr>
          <a:lstStyle/>
          <a:p>
            <a:r>
              <a:rPr lang="en-US" sz="4000" dirty="0">
                <a:solidFill>
                  <a:schemeClr val="bg1"/>
                </a:solidFill>
              </a:rPr>
              <a:t>Want more information?</a:t>
            </a:r>
          </a:p>
        </p:txBody>
      </p:sp>
      <p:sp>
        <p:nvSpPr>
          <p:cNvPr id="6" name="Content Placeholder 3">
            <a:extLst>
              <a:ext uri="{FF2B5EF4-FFF2-40B4-BE49-F238E27FC236}">
                <a16:creationId xmlns:a16="http://schemas.microsoft.com/office/drawing/2014/main" id="{4C26C8DD-B624-282D-38CA-DF4534BFBD27}"/>
              </a:ext>
            </a:extLst>
          </p:cNvPr>
          <p:cNvSpPr>
            <a:spLocks noGrp="1"/>
          </p:cNvSpPr>
          <p:nvPr>
            <p:ph sz="quarter" idx="11"/>
          </p:nvPr>
        </p:nvSpPr>
        <p:spPr>
          <a:xfrm>
            <a:off x="1011935" y="3482189"/>
            <a:ext cx="5084065" cy="1668545"/>
          </a:xfrm>
        </p:spPr>
        <p:txBody>
          <a:bodyPr>
            <a:normAutofit/>
          </a:bodyPr>
          <a:lstStyle/>
          <a:p>
            <a:r>
              <a:rPr lang="en-US" sz="2800" i="1" dirty="0"/>
              <a:t>Contact</a:t>
            </a:r>
            <a:br>
              <a:rPr lang="en-US" sz="2800" i="1" dirty="0"/>
            </a:br>
            <a:r>
              <a:rPr lang="en-US" sz="2800" i="1" dirty="0"/>
              <a:t>(add contact information here)</a:t>
            </a:r>
            <a:endParaRPr lang="en-US" dirty="0"/>
          </a:p>
        </p:txBody>
      </p:sp>
    </p:spTree>
    <p:extLst>
      <p:ext uri="{BB962C8B-B14F-4D97-AF65-F5344CB8AC3E}">
        <p14:creationId xmlns:p14="http://schemas.microsoft.com/office/powerpoint/2010/main" val="184512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person, indoor&#10;&#10;Description automatically generated">
            <a:extLst>
              <a:ext uri="{FF2B5EF4-FFF2-40B4-BE49-F238E27FC236}">
                <a16:creationId xmlns:a16="http://schemas.microsoft.com/office/drawing/2014/main" id="{56916009-AD08-0812-AEEB-28A7DA7848C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77074" y="255108"/>
            <a:ext cx="5081587" cy="3752850"/>
          </a:xfrm>
        </p:spPr>
      </p:pic>
      <p:sp>
        <p:nvSpPr>
          <p:cNvPr id="3" name="Title 2">
            <a:extLst>
              <a:ext uri="{FF2B5EF4-FFF2-40B4-BE49-F238E27FC236}">
                <a16:creationId xmlns:a16="http://schemas.microsoft.com/office/drawing/2014/main" id="{79960B27-4EDA-574E-DF50-962137FBD8B5}"/>
              </a:ext>
            </a:extLst>
          </p:cNvPr>
          <p:cNvSpPr>
            <a:spLocks noGrp="1"/>
          </p:cNvSpPr>
          <p:nvPr>
            <p:ph type="ctrTitle"/>
          </p:nvPr>
        </p:nvSpPr>
        <p:spPr/>
        <p:txBody>
          <a:bodyPr/>
          <a:lstStyle/>
          <a:p>
            <a:pPr algn="ctr"/>
            <a:r>
              <a:rPr lang="en-US" sz="6200" dirty="0"/>
              <a:t>Thank You!</a:t>
            </a:r>
          </a:p>
        </p:txBody>
      </p:sp>
    </p:spTree>
    <p:extLst>
      <p:ext uri="{BB962C8B-B14F-4D97-AF65-F5344CB8AC3E}">
        <p14:creationId xmlns:p14="http://schemas.microsoft.com/office/powerpoint/2010/main" val="62985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0459-0381-3BEC-E3C9-A9BB01EB128A}"/>
              </a:ext>
            </a:extLst>
          </p:cNvPr>
          <p:cNvSpPr>
            <a:spLocks noGrp="1"/>
          </p:cNvSpPr>
          <p:nvPr>
            <p:ph type="title"/>
          </p:nvPr>
        </p:nvSpPr>
        <p:spPr/>
        <p:txBody>
          <a:bodyPr>
            <a:normAutofit/>
          </a:bodyPr>
          <a:lstStyle/>
          <a:p>
            <a:r>
              <a:rPr lang="en-US" sz="4000" dirty="0"/>
              <a:t>Brought to you by:</a:t>
            </a:r>
          </a:p>
        </p:txBody>
      </p:sp>
      <p:sp>
        <p:nvSpPr>
          <p:cNvPr id="3" name="Content Placeholder 2">
            <a:extLst>
              <a:ext uri="{FF2B5EF4-FFF2-40B4-BE49-F238E27FC236}">
                <a16:creationId xmlns:a16="http://schemas.microsoft.com/office/drawing/2014/main" id="{8ACD82AC-AA70-8AEA-1A0D-92107DC2D010}"/>
              </a:ext>
            </a:extLst>
          </p:cNvPr>
          <p:cNvSpPr>
            <a:spLocks noGrp="1"/>
          </p:cNvSpPr>
          <p:nvPr>
            <p:ph sz="quarter" idx="13"/>
          </p:nvPr>
        </p:nvSpPr>
        <p:spPr>
          <a:xfrm>
            <a:off x="665480" y="1573147"/>
            <a:ext cx="5186679" cy="3290953"/>
          </a:xfrm>
        </p:spPr>
        <p:txBody>
          <a:bodyPr/>
          <a:lstStyle/>
          <a:p>
            <a:r>
              <a:rPr lang="en-US" dirty="0"/>
              <a:t>(add the name/city/logo of your</a:t>
            </a:r>
            <a:br>
              <a:rPr lang="en-US" dirty="0"/>
            </a:br>
            <a:r>
              <a:rPr lang="en-US" dirty="0"/>
              <a:t>community here)</a:t>
            </a:r>
          </a:p>
        </p:txBody>
      </p:sp>
      <p:sp>
        <p:nvSpPr>
          <p:cNvPr id="4" name="Content Placeholder 3">
            <a:extLst>
              <a:ext uri="{FF2B5EF4-FFF2-40B4-BE49-F238E27FC236}">
                <a16:creationId xmlns:a16="http://schemas.microsoft.com/office/drawing/2014/main" id="{7E85F195-3834-0096-FA20-A6D2B03581DB}"/>
              </a:ext>
            </a:extLst>
          </p:cNvPr>
          <p:cNvSpPr>
            <a:spLocks noGrp="1"/>
          </p:cNvSpPr>
          <p:nvPr>
            <p:ph sz="quarter" idx="14"/>
          </p:nvPr>
        </p:nvSpPr>
        <p:spPr>
          <a:xfrm>
            <a:off x="6339843" y="1573147"/>
            <a:ext cx="5186679" cy="4817493"/>
          </a:xfrm>
        </p:spPr>
        <p:txBody>
          <a:bodyPr/>
          <a:lstStyle/>
          <a:p>
            <a:endParaRPr lang="en-US" dirty="0"/>
          </a:p>
        </p:txBody>
      </p:sp>
      <p:sp>
        <p:nvSpPr>
          <p:cNvPr id="6" name="Content Placeholder 2">
            <a:extLst>
              <a:ext uri="{FF2B5EF4-FFF2-40B4-BE49-F238E27FC236}">
                <a16:creationId xmlns:a16="http://schemas.microsoft.com/office/drawing/2014/main" id="{62E8E4A4-D972-B8E5-32C0-BCF3A88733E3}"/>
              </a:ext>
            </a:extLst>
          </p:cNvPr>
          <p:cNvSpPr txBox="1">
            <a:spLocks/>
          </p:cNvSpPr>
          <p:nvPr/>
        </p:nvSpPr>
        <p:spPr>
          <a:xfrm>
            <a:off x="665480" y="5284853"/>
            <a:ext cx="5186679" cy="11057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i="1" dirty="0">
                <a:solidFill>
                  <a:schemeClr val="tx2"/>
                </a:solidFill>
              </a:rPr>
              <a:t>We are a member of LeadingAge — a national organization whose 6,000 member communities take care of older adults</a:t>
            </a:r>
          </a:p>
        </p:txBody>
      </p:sp>
    </p:spTree>
    <p:extLst>
      <p:ext uri="{BB962C8B-B14F-4D97-AF65-F5344CB8AC3E}">
        <p14:creationId xmlns:p14="http://schemas.microsoft.com/office/powerpoint/2010/main" val="150726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4A02EE-2B29-8575-602C-375B627FC94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6524" y="0"/>
            <a:ext cx="4435475" cy="6858000"/>
          </a:xfrm>
          <a:prstGeom prst="rect">
            <a:avLst/>
          </a:prstGeom>
        </p:spPr>
      </p:pic>
      <p:sp>
        <p:nvSpPr>
          <p:cNvPr id="3" name="Title 2">
            <a:extLst>
              <a:ext uri="{FF2B5EF4-FFF2-40B4-BE49-F238E27FC236}">
                <a16:creationId xmlns:a16="http://schemas.microsoft.com/office/drawing/2014/main" id="{48048E20-D5BB-FA76-6935-A2BF7E300970}"/>
              </a:ext>
            </a:extLst>
          </p:cNvPr>
          <p:cNvSpPr>
            <a:spLocks noGrp="1"/>
          </p:cNvSpPr>
          <p:nvPr>
            <p:ph type="title"/>
          </p:nvPr>
        </p:nvSpPr>
        <p:spPr>
          <a:xfrm>
            <a:off x="1011934" y="2264575"/>
            <a:ext cx="6201666" cy="724587"/>
          </a:xfrm>
        </p:spPr>
        <p:txBody>
          <a:bodyPr>
            <a:normAutofit fontScale="90000"/>
          </a:bodyPr>
          <a:lstStyle/>
          <a:p>
            <a:r>
              <a:rPr lang="en-US" dirty="0">
                <a:solidFill>
                  <a:schemeClr val="bg1"/>
                </a:solidFill>
              </a:rPr>
              <a:t>Working with Older Adults</a:t>
            </a:r>
          </a:p>
        </p:txBody>
      </p:sp>
      <p:sp>
        <p:nvSpPr>
          <p:cNvPr id="4" name="Content Placeholder 3">
            <a:extLst>
              <a:ext uri="{FF2B5EF4-FFF2-40B4-BE49-F238E27FC236}">
                <a16:creationId xmlns:a16="http://schemas.microsoft.com/office/drawing/2014/main" id="{DE64F098-65C6-156A-8EF8-884DE870B4FE}"/>
              </a:ext>
            </a:extLst>
          </p:cNvPr>
          <p:cNvSpPr>
            <a:spLocks noGrp="1"/>
          </p:cNvSpPr>
          <p:nvPr>
            <p:ph sz="quarter" idx="11"/>
          </p:nvPr>
        </p:nvSpPr>
        <p:spPr>
          <a:xfrm>
            <a:off x="1011935" y="3482189"/>
            <a:ext cx="5084065" cy="1668545"/>
          </a:xfrm>
        </p:spPr>
        <p:txBody>
          <a:bodyPr>
            <a:normAutofit/>
          </a:bodyPr>
          <a:lstStyle/>
          <a:p>
            <a:r>
              <a:rPr lang="en-US" sz="2800" i="1" dirty="0"/>
              <a:t>What’s the first thing that comes to mind when you think about a career serving older adults?</a:t>
            </a:r>
            <a:endParaRPr lang="en-US" dirty="0"/>
          </a:p>
        </p:txBody>
      </p:sp>
    </p:spTree>
    <p:extLst>
      <p:ext uri="{BB962C8B-B14F-4D97-AF65-F5344CB8AC3E}">
        <p14:creationId xmlns:p14="http://schemas.microsoft.com/office/powerpoint/2010/main" val="391517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F18F-B416-A728-6A22-A94229673FD6}"/>
              </a:ext>
            </a:extLst>
          </p:cNvPr>
          <p:cNvSpPr>
            <a:spLocks noGrp="1"/>
          </p:cNvSpPr>
          <p:nvPr>
            <p:ph type="title"/>
          </p:nvPr>
        </p:nvSpPr>
        <p:spPr/>
        <p:txBody>
          <a:bodyPr>
            <a:normAutofit/>
          </a:bodyPr>
          <a:lstStyle/>
          <a:p>
            <a:r>
              <a:rPr lang="en-US" sz="4000" dirty="0"/>
              <a:t>A day in the life of a nursing assistant</a:t>
            </a:r>
          </a:p>
        </p:txBody>
      </p:sp>
      <p:pic>
        <p:nvPicPr>
          <p:cNvPr id="22" name="Online Media 21" title="Episode #1: The Power of Story">
            <a:hlinkClick r:id="" action="ppaction://media"/>
            <a:extLst>
              <a:ext uri="{FF2B5EF4-FFF2-40B4-BE49-F238E27FC236}">
                <a16:creationId xmlns:a16="http://schemas.microsoft.com/office/drawing/2014/main" id="{2AB2E812-2CDB-D5A0-B69B-D93259E64280}"/>
              </a:ext>
            </a:extLst>
          </p:cNvPr>
          <p:cNvPicPr>
            <a:picLocks noGrp="1" noRot="1" noChangeAspect="1"/>
          </p:cNvPicPr>
          <p:nvPr>
            <p:ph sz="quarter" idx="11"/>
            <a:videoFile r:link="rId1"/>
          </p:nvPr>
        </p:nvPicPr>
        <p:blipFill>
          <a:blip r:embed="rId4"/>
          <a:stretch>
            <a:fillRect/>
          </a:stretch>
        </p:blipFill>
        <p:spPr>
          <a:xfrm>
            <a:off x="665480" y="1442111"/>
            <a:ext cx="8639823" cy="4867506"/>
          </a:xfrm>
          <a:prstGeom prst="rect">
            <a:avLst/>
          </a:prstGeom>
        </p:spPr>
      </p:pic>
      <p:pic>
        <p:nvPicPr>
          <p:cNvPr id="30" name="Picture 29" descr="Diagram, logo&#10;&#10;Description automatically generated">
            <a:extLst>
              <a:ext uri="{FF2B5EF4-FFF2-40B4-BE49-F238E27FC236}">
                <a16:creationId xmlns:a16="http://schemas.microsoft.com/office/drawing/2014/main" id="{9ED9268B-574C-1AAB-55B0-4157F891D3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4499" y="4926965"/>
            <a:ext cx="1463675" cy="1463675"/>
          </a:xfrm>
          <a:prstGeom prst="rect">
            <a:avLst/>
          </a:prstGeom>
        </p:spPr>
      </p:pic>
    </p:spTree>
    <p:extLst>
      <p:ext uri="{BB962C8B-B14F-4D97-AF65-F5344CB8AC3E}">
        <p14:creationId xmlns:p14="http://schemas.microsoft.com/office/powerpoint/2010/main" val="415152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2"/>
                </p:tgtEl>
              </p:cMediaNode>
            </p:vide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
                                        </p:tgtEl>
                                      </p:cBhvr>
                                    </p:cmd>
                                  </p:childTnLst>
                                </p:cTn>
                              </p:par>
                            </p:childTnLst>
                          </p:cTn>
                        </p:par>
                      </p:childTnLst>
                    </p:cTn>
                  </p:par>
                </p:childTnLst>
              </p:cTn>
              <p:nextCondLst>
                <p:cond evt="onClick" delay="0">
                  <p:tgtEl>
                    <p:spTgt spid="2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EF6060-465E-9751-DB6D-AFB3D4D2A780}"/>
              </a:ext>
            </a:extLst>
          </p:cNvPr>
          <p:cNvSpPr/>
          <p:nvPr/>
        </p:nvSpPr>
        <p:spPr>
          <a:xfrm>
            <a:off x="350634" y="2117559"/>
            <a:ext cx="2182029" cy="3017126"/>
          </a:xfrm>
          <a:prstGeom prst="rect">
            <a:avLst/>
          </a:prstGeom>
          <a:solidFill>
            <a:srgbClr val="799A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258D30-4F8E-77CA-5660-53CD12CFA66E}"/>
              </a:ext>
            </a:extLst>
          </p:cNvPr>
          <p:cNvSpPr/>
          <p:nvPr/>
        </p:nvSpPr>
        <p:spPr>
          <a:xfrm>
            <a:off x="2677810" y="3429000"/>
            <a:ext cx="2182029" cy="3017124"/>
          </a:xfrm>
          <a:prstGeom prst="rect">
            <a:avLst/>
          </a:prstGeom>
          <a:solidFill>
            <a:srgbClr val="007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7F2469-4A47-1DE2-658A-0ED013B9DF16}"/>
              </a:ext>
            </a:extLst>
          </p:cNvPr>
          <p:cNvSpPr/>
          <p:nvPr/>
        </p:nvSpPr>
        <p:spPr>
          <a:xfrm>
            <a:off x="5004986" y="2117558"/>
            <a:ext cx="2182029" cy="3017125"/>
          </a:xfrm>
          <a:prstGeom prst="rect">
            <a:avLst/>
          </a:prstGeom>
          <a:solidFill>
            <a:srgbClr val="5657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6FEDBA-7682-0D11-A64B-A98D9DCF2EC4}"/>
              </a:ext>
            </a:extLst>
          </p:cNvPr>
          <p:cNvSpPr/>
          <p:nvPr/>
        </p:nvSpPr>
        <p:spPr>
          <a:xfrm>
            <a:off x="7332162" y="3429001"/>
            <a:ext cx="2182029" cy="3017124"/>
          </a:xfrm>
          <a:prstGeom prst="rect">
            <a:avLst/>
          </a:prstGeom>
          <a:solidFill>
            <a:srgbClr val="EBA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C4C15A-5504-7131-6F9D-7A9A05EFBEB5}"/>
              </a:ext>
            </a:extLst>
          </p:cNvPr>
          <p:cNvSpPr/>
          <p:nvPr/>
        </p:nvSpPr>
        <p:spPr>
          <a:xfrm>
            <a:off x="9659337" y="2117557"/>
            <a:ext cx="2182029" cy="3017125"/>
          </a:xfrm>
          <a:prstGeom prst="rect">
            <a:avLst/>
          </a:prstGeom>
          <a:solidFill>
            <a:srgbClr val="6A30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0547EC0-DB08-BC37-E10B-FCF72719520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31144" y="2737937"/>
            <a:ext cx="1327082" cy="1238609"/>
          </a:xfrm>
          <a:prstGeom prst="rect">
            <a:avLst/>
          </a:prstGeom>
        </p:spPr>
      </p:pic>
      <p:sp>
        <p:nvSpPr>
          <p:cNvPr id="2" name="Title 1">
            <a:extLst>
              <a:ext uri="{FF2B5EF4-FFF2-40B4-BE49-F238E27FC236}">
                <a16:creationId xmlns:a16="http://schemas.microsoft.com/office/drawing/2014/main" id="{712EB771-5B6E-29D5-528B-09C80234DF9C}"/>
              </a:ext>
            </a:extLst>
          </p:cNvPr>
          <p:cNvSpPr>
            <a:spLocks noGrp="1"/>
          </p:cNvSpPr>
          <p:nvPr>
            <p:ph type="title"/>
          </p:nvPr>
        </p:nvSpPr>
        <p:spPr/>
        <p:txBody>
          <a:bodyPr anchor="ctr">
            <a:normAutofit fontScale="90000"/>
          </a:bodyPr>
          <a:lstStyle/>
          <a:p>
            <a:r>
              <a:rPr lang="en-US" dirty="0"/>
              <a:t>Careers with a high school diploma plus training</a:t>
            </a:r>
          </a:p>
        </p:txBody>
      </p:sp>
      <p:sp>
        <p:nvSpPr>
          <p:cNvPr id="3" name="Content Placeholder 2">
            <a:extLst>
              <a:ext uri="{FF2B5EF4-FFF2-40B4-BE49-F238E27FC236}">
                <a16:creationId xmlns:a16="http://schemas.microsoft.com/office/drawing/2014/main" id="{4ECC6B7D-7F96-67D3-EA33-95F12AA9F710}"/>
              </a:ext>
            </a:extLst>
          </p:cNvPr>
          <p:cNvSpPr>
            <a:spLocks noGrp="1"/>
          </p:cNvSpPr>
          <p:nvPr>
            <p:ph sz="quarter" idx="14"/>
          </p:nvPr>
        </p:nvSpPr>
        <p:spPr>
          <a:xfrm>
            <a:off x="567156" y="3555059"/>
            <a:ext cx="1756658" cy="1579625"/>
          </a:xfrm>
        </p:spPr>
        <p:txBody>
          <a:bodyPr>
            <a:normAutofit fontScale="55000" lnSpcReduction="20000"/>
          </a:bodyPr>
          <a:lstStyle/>
          <a:p>
            <a:pPr marL="0" lvl="1" indent="0" algn="ctr">
              <a:spcAft>
                <a:spcPts val="600"/>
              </a:spcAft>
              <a:buNone/>
            </a:pPr>
            <a:r>
              <a:rPr lang="en-US" sz="3600" b="1" dirty="0">
                <a:solidFill>
                  <a:schemeClr val="bg1"/>
                </a:solidFill>
              </a:rPr>
              <a:t>Caregivers</a:t>
            </a:r>
          </a:p>
          <a:p>
            <a:pPr marL="228600" lvl="2">
              <a:spcAft>
                <a:spcPts val="600"/>
              </a:spcAft>
            </a:pPr>
            <a:r>
              <a:rPr lang="en-US" sz="2200" dirty="0">
                <a:solidFill>
                  <a:schemeClr val="bg1"/>
                </a:solidFill>
              </a:rPr>
              <a:t>Certified Nursing Assistants (CNAs)</a:t>
            </a:r>
          </a:p>
          <a:p>
            <a:pPr marL="228600" lvl="2">
              <a:spcAft>
                <a:spcPts val="600"/>
              </a:spcAft>
            </a:pPr>
            <a:r>
              <a:rPr lang="en-US" sz="2200" dirty="0">
                <a:solidFill>
                  <a:schemeClr val="bg1"/>
                </a:solidFill>
              </a:rPr>
              <a:t>Home Health Aides (HHA)</a:t>
            </a:r>
          </a:p>
          <a:p>
            <a:pPr marL="228600" lvl="2">
              <a:spcAft>
                <a:spcPts val="1200"/>
              </a:spcAft>
            </a:pPr>
            <a:r>
              <a:rPr lang="en-US" sz="2200" dirty="0">
                <a:solidFill>
                  <a:schemeClr val="bg1"/>
                </a:solidFill>
              </a:rPr>
              <a:t>Personal Care Aides (PCA)</a:t>
            </a:r>
          </a:p>
        </p:txBody>
      </p:sp>
      <p:sp>
        <p:nvSpPr>
          <p:cNvPr id="4" name="Content Placeholder 3">
            <a:extLst>
              <a:ext uri="{FF2B5EF4-FFF2-40B4-BE49-F238E27FC236}">
                <a16:creationId xmlns:a16="http://schemas.microsoft.com/office/drawing/2014/main" id="{CCF9BB0B-EC8C-02C4-76B7-252E456F5FE7}"/>
              </a:ext>
            </a:extLst>
          </p:cNvPr>
          <p:cNvSpPr>
            <a:spLocks noGrp="1"/>
          </p:cNvSpPr>
          <p:nvPr>
            <p:ph sz="quarter" idx="15"/>
          </p:nvPr>
        </p:nvSpPr>
        <p:spPr>
          <a:xfrm>
            <a:off x="5216861" y="4039673"/>
            <a:ext cx="1755648" cy="428963"/>
          </a:xfrm>
        </p:spPr>
        <p:txBody>
          <a:bodyPr anchor="t">
            <a:normAutofit/>
          </a:bodyPr>
          <a:lstStyle/>
          <a:p>
            <a:pPr marL="0" lvl="1" indent="0" algn="ctr">
              <a:spcAft>
                <a:spcPts val="1200"/>
              </a:spcAft>
              <a:buNone/>
            </a:pPr>
            <a:r>
              <a:rPr lang="en-US" sz="2000" b="1" dirty="0">
                <a:solidFill>
                  <a:schemeClr val="bg1"/>
                </a:solidFill>
              </a:rPr>
              <a:t>Culinary</a:t>
            </a:r>
          </a:p>
        </p:txBody>
      </p:sp>
      <p:sp>
        <p:nvSpPr>
          <p:cNvPr id="9" name="Content Placeholder 2">
            <a:extLst>
              <a:ext uri="{FF2B5EF4-FFF2-40B4-BE49-F238E27FC236}">
                <a16:creationId xmlns:a16="http://schemas.microsoft.com/office/drawing/2014/main" id="{4DAAA145-A61D-3FED-2486-F485B483F35E}"/>
              </a:ext>
            </a:extLst>
          </p:cNvPr>
          <p:cNvSpPr txBox="1">
            <a:spLocks/>
          </p:cNvSpPr>
          <p:nvPr/>
        </p:nvSpPr>
        <p:spPr>
          <a:xfrm>
            <a:off x="2889685" y="5017160"/>
            <a:ext cx="1755648" cy="124708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Arial" panose="020B0604020202020204" pitchFamily="34" charset="0"/>
              <a:buNone/>
            </a:pPr>
            <a:r>
              <a:rPr lang="en-US" sz="2000" b="1" dirty="0">
                <a:solidFill>
                  <a:schemeClr val="bg1"/>
                </a:solidFill>
              </a:rPr>
              <a:t>LPNs or LVNs</a:t>
            </a:r>
          </a:p>
          <a:p>
            <a:pPr lvl="1"/>
            <a:r>
              <a:rPr lang="en-US" sz="1200" dirty="0">
                <a:solidFill>
                  <a:schemeClr val="bg1"/>
                </a:solidFill>
              </a:rPr>
              <a:t>Licensed Practical Nurses (LPNs)</a:t>
            </a:r>
          </a:p>
          <a:p>
            <a:pPr lvl="1"/>
            <a:r>
              <a:rPr lang="en-US" sz="1200" dirty="0">
                <a:solidFill>
                  <a:schemeClr val="bg1"/>
                </a:solidFill>
              </a:rPr>
              <a:t>Licensed Vocational Nurses (LVNs)</a:t>
            </a:r>
          </a:p>
        </p:txBody>
      </p:sp>
      <p:pic>
        <p:nvPicPr>
          <p:cNvPr id="13" name="Picture 12">
            <a:extLst>
              <a:ext uri="{FF2B5EF4-FFF2-40B4-BE49-F238E27FC236}">
                <a16:creationId xmlns:a16="http://schemas.microsoft.com/office/drawing/2014/main" id="{59A21811-7013-034F-E14A-8B34BDBEF15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14085" y="2411929"/>
            <a:ext cx="1272531" cy="1247081"/>
          </a:xfrm>
          <a:prstGeom prst="rect">
            <a:avLst/>
          </a:prstGeom>
        </p:spPr>
      </p:pic>
      <p:sp>
        <p:nvSpPr>
          <p:cNvPr id="7" name="Content Placeholder 3">
            <a:extLst>
              <a:ext uri="{FF2B5EF4-FFF2-40B4-BE49-F238E27FC236}">
                <a16:creationId xmlns:a16="http://schemas.microsoft.com/office/drawing/2014/main" id="{606FD8D2-31A2-DD95-33C7-D5E326404973}"/>
              </a:ext>
            </a:extLst>
          </p:cNvPr>
          <p:cNvSpPr txBox="1">
            <a:spLocks/>
          </p:cNvSpPr>
          <p:nvPr/>
        </p:nvSpPr>
        <p:spPr>
          <a:xfrm>
            <a:off x="9869196" y="3713665"/>
            <a:ext cx="1755648" cy="104121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2000" b="1" dirty="0">
                <a:solidFill>
                  <a:schemeClr val="bg1"/>
                </a:solidFill>
              </a:rPr>
              <a:t>Building and Ground </a:t>
            </a:r>
            <a:br>
              <a:rPr lang="en-US" sz="2000" b="1" dirty="0">
                <a:solidFill>
                  <a:schemeClr val="bg1"/>
                </a:solidFill>
              </a:rPr>
            </a:br>
            <a:r>
              <a:rPr lang="en-US" sz="2000" b="1" dirty="0">
                <a:solidFill>
                  <a:schemeClr val="bg1"/>
                </a:solidFill>
              </a:rPr>
              <a:t>Maintenance</a:t>
            </a:r>
          </a:p>
        </p:txBody>
      </p:sp>
      <p:pic>
        <p:nvPicPr>
          <p:cNvPr id="17" name="Picture 16">
            <a:extLst>
              <a:ext uri="{FF2B5EF4-FFF2-40B4-BE49-F238E27FC236}">
                <a16:creationId xmlns:a16="http://schemas.microsoft.com/office/drawing/2014/main" id="{D746F4EE-29DB-997D-E48E-978D0F01884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785151" y="4089134"/>
            <a:ext cx="1276050" cy="1190980"/>
          </a:xfrm>
          <a:prstGeom prst="rect">
            <a:avLst/>
          </a:prstGeom>
        </p:spPr>
      </p:pic>
      <p:pic>
        <p:nvPicPr>
          <p:cNvPr id="19" name="Picture 18">
            <a:extLst>
              <a:ext uri="{FF2B5EF4-FFF2-40B4-BE49-F238E27FC236}">
                <a16:creationId xmlns:a16="http://schemas.microsoft.com/office/drawing/2014/main" id="{F783AF59-C894-0088-EE43-F1DD7D43937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80317" y="2205197"/>
            <a:ext cx="1322661" cy="1247081"/>
          </a:xfrm>
          <a:prstGeom prst="rect">
            <a:avLst/>
          </a:prstGeom>
          <a:noFill/>
        </p:spPr>
      </p:pic>
      <p:pic>
        <p:nvPicPr>
          <p:cNvPr id="21" name="Picture 20">
            <a:extLst>
              <a:ext uri="{FF2B5EF4-FFF2-40B4-BE49-F238E27FC236}">
                <a16:creationId xmlns:a16="http://schemas.microsoft.com/office/drawing/2014/main" id="{B18A8FE6-8003-6F94-7C3D-3B08509F2B9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112477" y="3715423"/>
            <a:ext cx="1310064" cy="1247081"/>
          </a:xfrm>
          <a:prstGeom prst="rect">
            <a:avLst/>
          </a:prstGeom>
        </p:spPr>
      </p:pic>
      <p:sp>
        <p:nvSpPr>
          <p:cNvPr id="14" name="Content Placeholder 3">
            <a:extLst>
              <a:ext uri="{FF2B5EF4-FFF2-40B4-BE49-F238E27FC236}">
                <a16:creationId xmlns:a16="http://schemas.microsoft.com/office/drawing/2014/main" id="{23FA5D12-736E-351B-2FF8-2BBA2BEE627F}"/>
              </a:ext>
            </a:extLst>
          </p:cNvPr>
          <p:cNvSpPr txBox="1">
            <a:spLocks/>
          </p:cNvSpPr>
          <p:nvPr/>
        </p:nvSpPr>
        <p:spPr>
          <a:xfrm>
            <a:off x="7543814" y="5390871"/>
            <a:ext cx="1755648" cy="50104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2000" b="1" dirty="0">
                <a:solidFill>
                  <a:schemeClr val="bg1"/>
                </a:solidFill>
              </a:rPr>
              <a:t>Housekeeping</a:t>
            </a:r>
          </a:p>
        </p:txBody>
      </p:sp>
    </p:spTree>
    <p:extLst>
      <p:ext uri="{BB962C8B-B14F-4D97-AF65-F5344CB8AC3E}">
        <p14:creationId xmlns:p14="http://schemas.microsoft.com/office/powerpoint/2010/main" val="264266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ECB54A8-714D-D484-1E15-794BD437C69B}"/>
              </a:ext>
            </a:extLst>
          </p:cNvPr>
          <p:cNvSpPr/>
          <p:nvPr/>
        </p:nvSpPr>
        <p:spPr>
          <a:xfrm>
            <a:off x="350634" y="1908649"/>
            <a:ext cx="2182029" cy="1952094"/>
          </a:xfrm>
          <a:prstGeom prst="rect">
            <a:avLst/>
          </a:prstGeom>
          <a:solidFill>
            <a:srgbClr val="5657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BFD347-C1FF-AAB4-78DB-61C3A3348099}"/>
              </a:ext>
            </a:extLst>
          </p:cNvPr>
          <p:cNvSpPr/>
          <p:nvPr/>
        </p:nvSpPr>
        <p:spPr>
          <a:xfrm>
            <a:off x="2677810" y="1908649"/>
            <a:ext cx="2182029" cy="1952094"/>
          </a:xfrm>
          <a:prstGeom prst="rect">
            <a:avLst/>
          </a:prstGeom>
          <a:solidFill>
            <a:srgbClr val="799A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CA459B-22A6-B0F9-A2BA-6DB60A269536}"/>
              </a:ext>
            </a:extLst>
          </p:cNvPr>
          <p:cNvSpPr/>
          <p:nvPr/>
        </p:nvSpPr>
        <p:spPr>
          <a:xfrm>
            <a:off x="5004986" y="1908649"/>
            <a:ext cx="2182029" cy="1952094"/>
          </a:xfrm>
          <a:prstGeom prst="rect">
            <a:avLst/>
          </a:prstGeom>
          <a:solidFill>
            <a:srgbClr val="007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DA58E2F-F415-D71D-1AE1-E77755B650B7}"/>
              </a:ext>
            </a:extLst>
          </p:cNvPr>
          <p:cNvSpPr/>
          <p:nvPr/>
        </p:nvSpPr>
        <p:spPr>
          <a:xfrm>
            <a:off x="7332162" y="1908648"/>
            <a:ext cx="2182029" cy="1952093"/>
          </a:xfrm>
          <a:prstGeom prst="rect">
            <a:avLst/>
          </a:prstGeom>
          <a:solidFill>
            <a:srgbClr val="EBA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3921F8-5EF3-5CBC-495E-02B3DDCEF6C0}"/>
              </a:ext>
            </a:extLst>
          </p:cNvPr>
          <p:cNvSpPr/>
          <p:nvPr/>
        </p:nvSpPr>
        <p:spPr>
          <a:xfrm>
            <a:off x="9659337" y="1908648"/>
            <a:ext cx="2182029" cy="1952093"/>
          </a:xfrm>
          <a:prstGeom prst="rect">
            <a:avLst/>
          </a:prstGeom>
          <a:solidFill>
            <a:srgbClr val="8C22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A943618-EDBC-45E1-E960-8CB443BB3430}"/>
              </a:ext>
            </a:extLst>
          </p:cNvPr>
          <p:cNvSpPr/>
          <p:nvPr/>
        </p:nvSpPr>
        <p:spPr>
          <a:xfrm>
            <a:off x="350634" y="4125749"/>
            <a:ext cx="2182029" cy="2481306"/>
          </a:xfrm>
          <a:prstGeom prst="rect">
            <a:avLst/>
          </a:prstGeom>
          <a:solidFill>
            <a:srgbClr val="D348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0825A2-46F9-E896-C4E5-6EF77D52676F}"/>
              </a:ext>
            </a:extLst>
          </p:cNvPr>
          <p:cNvSpPr/>
          <p:nvPr/>
        </p:nvSpPr>
        <p:spPr>
          <a:xfrm>
            <a:off x="2677810" y="4125749"/>
            <a:ext cx="2182029" cy="2481306"/>
          </a:xfrm>
          <a:prstGeom prst="rect">
            <a:avLst/>
          </a:prstGeom>
          <a:solidFill>
            <a:srgbClr val="6A30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8DA88C-FC1E-1604-8FD5-E58B4D61D517}"/>
              </a:ext>
            </a:extLst>
          </p:cNvPr>
          <p:cNvSpPr/>
          <p:nvPr/>
        </p:nvSpPr>
        <p:spPr>
          <a:xfrm>
            <a:off x="5004986" y="4125749"/>
            <a:ext cx="2182029" cy="2481306"/>
          </a:xfrm>
          <a:prstGeom prst="rect">
            <a:avLst/>
          </a:prstGeom>
          <a:solidFill>
            <a:srgbClr val="D3D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490E0-DA2E-3139-6F83-7F68EECBA644}"/>
              </a:ext>
            </a:extLst>
          </p:cNvPr>
          <p:cNvSpPr/>
          <p:nvPr/>
        </p:nvSpPr>
        <p:spPr>
          <a:xfrm>
            <a:off x="7332162" y="4125748"/>
            <a:ext cx="2182029" cy="2481305"/>
          </a:xfrm>
          <a:prstGeom prst="rect">
            <a:avLst/>
          </a:prstGeom>
          <a:solidFill>
            <a:srgbClr val="5B63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7D0112-4A89-B65A-F0BF-5137D26D3206}"/>
              </a:ext>
            </a:extLst>
          </p:cNvPr>
          <p:cNvSpPr/>
          <p:nvPr/>
        </p:nvSpPr>
        <p:spPr>
          <a:xfrm>
            <a:off x="9659337" y="4125748"/>
            <a:ext cx="2182029" cy="2481305"/>
          </a:xfrm>
          <a:prstGeom prst="rect">
            <a:avLst/>
          </a:prstGeom>
          <a:solidFill>
            <a:srgbClr val="5657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6613D-A1C1-78DC-3130-97E958159C78}"/>
              </a:ext>
            </a:extLst>
          </p:cNvPr>
          <p:cNvSpPr>
            <a:spLocks noGrp="1"/>
          </p:cNvSpPr>
          <p:nvPr>
            <p:ph type="title"/>
          </p:nvPr>
        </p:nvSpPr>
        <p:spPr/>
        <p:txBody>
          <a:bodyPr anchor="ctr">
            <a:normAutofit/>
          </a:bodyPr>
          <a:lstStyle/>
          <a:p>
            <a:r>
              <a:rPr lang="en-US" sz="4000" dirty="0"/>
              <a:t>Careers available with a college degree</a:t>
            </a:r>
          </a:p>
        </p:txBody>
      </p:sp>
      <p:sp>
        <p:nvSpPr>
          <p:cNvPr id="4" name="Content Placeholder 3">
            <a:extLst>
              <a:ext uri="{FF2B5EF4-FFF2-40B4-BE49-F238E27FC236}">
                <a16:creationId xmlns:a16="http://schemas.microsoft.com/office/drawing/2014/main" id="{2EB58E3B-239D-ECB8-1CD4-95FC3C739677}"/>
              </a:ext>
            </a:extLst>
          </p:cNvPr>
          <p:cNvSpPr>
            <a:spLocks noGrp="1"/>
          </p:cNvSpPr>
          <p:nvPr>
            <p:ph sz="quarter" idx="15"/>
          </p:nvPr>
        </p:nvSpPr>
        <p:spPr>
          <a:xfrm>
            <a:off x="9781969" y="5553082"/>
            <a:ext cx="1947672" cy="704594"/>
          </a:xfrm>
        </p:spPr>
        <p:txBody>
          <a:bodyPr anchor="t">
            <a:normAutofit/>
          </a:bodyPr>
          <a:lstStyle/>
          <a:p>
            <a:pPr marL="0" lvl="1" indent="0" algn="ctr">
              <a:spcAft>
                <a:spcPts val="1200"/>
              </a:spcAft>
              <a:buNone/>
            </a:pPr>
            <a:r>
              <a:rPr lang="en-US" sz="1800" b="1" dirty="0">
                <a:solidFill>
                  <a:schemeClr val="bg1"/>
                </a:solidFill>
              </a:rPr>
              <a:t>Technology </a:t>
            </a:r>
            <a:br>
              <a:rPr lang="en-US" sz="1800" b="1" dirty="0">
                <a:solidFill>
                  <a:schemeClr val="bg1"/>
                </a:solidFill>
              </a:rPr>
            </a:br>
            <a:r>
              <a:rPr lang="en-US" sz="1800" b="1" dirty="0">
                <a:solidFill>
                  <a:schemeClr val="bg1"/>
                </a:solidFill>
              </a:rPr>
              <a:t>Experts</a:t>
            </a:r>
          </a:p>
        </p:txBody>
      </p:sp>
      <p:sp>
        <p:nvSpPr>
          <p:cNvPr id="9" name="Content Placeholder 3">
            <a:extLst>
              <a:ext uri="{FF2B5EF4-FFF2-40B4-BE49-F238E27FC236}">
                <a16:creationId xmlns:a16="http://schemas.microsoft.com/office/drawing/2014/main" id="{6E577DB5-EF18-31BD-4681-F29C947B04E8}"/>
              </a:ext>
            </a:extLst>
          </p:cNvPr>
          <p:cNvSpPr txBox="1">
            <a:spLocks/>
          </p:cNvSpPr>
          <p:nvPr/>
        </p:nvSpPr>
        <p:spPr>
          <a:xfrm>
            <a:off x="467812" y="3084869"/>
            <a:ext cx="1947672" cy="85524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Accounting/</a:t>
            </a:r>
            <a:br>
              <a:rPr lang="en-US" sz="1800" b="1" dirty="0">
                <a:solidFill>
                  <a:schemeClr val="bg1"/>
                </a:solidFill>
              </a:rPr>
            </a:br>
            <a:r>
              <a:rPr lang="en-US" sz="1800" b="1" dirty="0">
                <a:solidFill>
                  <a:schemeClr val="bg1"/>
                </a:solidFill>
              </a:rPr>
              <a:t>Finance</a:t>
            </a:r>
          </a:p>
        </p:txBody>
      </p:sp>
      <p:pic>
        <p:nvPicPr>
          <p:cNvPr id="19" name="Picture 18">
            <a:extLst>
              <a:ext uri="{FF2B5EF4-FFF2-40B4-BE49-F238E27FC236}">
                <a16:creationId xmlns:a16="http://schemas.microsoft.com/office/drawing/2014/main" id="{68A581F4-7D79-EB12-69D0-EF0EEDF3C16A}"/>
              </a:ext>
            </a:extLst>
          </p:cNvPr>
          <p:cNvPicPr>
            <a:picLocks noChangeAspect="1"/>
          </p:cNvPicPr>
          <p:nvPr/>
        </p:nvPicPr>
        <p:blipFill>
          <a:blip r:embed="rId3"/>
          <a:srcRect/>
          <a:stretch/>
        </p:blipFill>
        <p:spPr>
          <a:xfrm>
            <a:off x="829855" y="2001476"/>
            <a:ext cx="1223585" cy="1160023"/>
          </a:xfrm>
          <a:prstGeom prst="rect">
            <a:avLst/>
          </a:prstGeom>
        </p:spPr>
      </p:pic>
      <p:sp>
        <p:nvSpPr>
          <p:cNvPr id="12" name="Content Placeholder 3">
            <a:extLst>
              <a:ext uri="{FF2B5EF4-FFF2-40B4-BE49-F238E27FC236}">
                <a16:creationId xmlns:a16="http://schemas.microsoft.com/office/drawing/2014/main" id="{767DDBF2-4774-A9AB-C3ED-62F7144CFC87}"/>
              </a:ext>
            </a:extLst>
          </p:cNvPr>
          <p:cNvSpPr txBox="1">
            <a:spLocks/>
          </p:cNvSpPr>
          <p:nvPr/>
        </p:nvSpPr>
        <p:spPr>
          <a:xfrm>
            <a:off x="462359" y="5584890"/>
            <a:ext cx="1947672" cy="72844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Human </a:t>
            </a:r>
            <a:br>
              <a:rPr lang="en-US" sz="1800" b="1" dirty="0">
                <a:solidFill>
                  <a:schemeClr val="bg1"/>
                </a:solidFill>
              </a:rPr>
            </a:br>
            <a:r>
              <a:rPr lang="en-US" sz="1800" b="1" dirty="0">
                <a:solidFill>
                  <a:schemeClr val="bg1"/>
                </a:solidFill>
              </a:rPr>
              <a:t>Resources</a:t>
            </a:r>
          </a:p>
        </p:txBody>
      </p:sp>
      <p:pic>
        <p:nvPicPr>
          <p:cNvPr id="29" name="Picture 28">
            <a:extLst>
              <a:ext uri="{FF2B5EF4-FFF2-40B4-BE49-F238E27FC236}">
                <a16:creationId xmlns:a16="http://schemas.microsoft.com/office/drawing/2014/main" id="{1D01B43A-7EF1-D72E-0B1D-400C5F641C5C}"/>
              </a:ext>
            </a:extLst>
          </p:cNvPr>
          <p:cNvPicPr>
            <a:picLocks noChangeAspect="1"/>
          </p:cNvPicPr>
          <p:nvPr/>
        </p:nvPicPr>
        <p:blipFill>
          <a:blip r:embed="rId4"/>
          <a:srcRect/>
          <a:stretch/>
        </p:blipFill>
        <p:spPr>
          <a:xfrm>
            <a:off x="824428" y="4442369"/>
            <a:ext cx="1234440" cy="1154281"/>
          </a:xfrm>
          <a:prstGeom prst="rect">
            <a:avLst/>
          </a:prstGeom>
        </p:spPr>
      </p:pic>
      <p:pic>
        <p:nvPicPr>
          <p:cNvPr id="21" name="Picture 20">
            <a:extLst>
              <a:ext uri="{FF2B5EF4-FFF2-40B4-BE49-F238E27FC236}">
                <a16:creationId xmlns:a16="http://schemas.microsoft.com/office/drawing/2014/main" id="{5CE4F22F-5A87-FBD8-ED38-1F3757A54293}"/>
              </a:ext>
            </a:extLst>
          </p:cNvPr>
          <p:cNvPicPr>
            <a:picLocks noChangeAspect="1"/>
          </p:cNvPicPr>
          <p:nvPr/>
        </p:nvPicPr>
        <p:blipFill>
          <a:blip r:embed="rId5"/>
          <a:srcRect/>
          <a:stretch/>
        </p:blipFill>
        <p:spPr>
          <a:xfrm>
            <a:off x="10132617" y="4407690"/>
            <a:ext cx="1223586" cy="1160024"/>
          </a:xfrm>
          <a:prstGeom prst="rect">
            <a:avLst/>
          </a:prstGeom>
        </p:spPr>
      </p:pic>
      <p:sp>
        <p:nvSpPr>
          <p:cNvPr id="11" name="Content Placeholder 3">
            <a:extLst>
              <a:ext uri="{FF2B5EF4-FFF2-40B4-BE49-F238E27FC236}">
                <a16:creationId xmlns:a16="http://schemas.microsoft.com/office/drawing/2014/main" id="{F541C19E-7A9A-A8E7-9E00-BD6280BBAFAC}"/>
              </a:ext>
            </a:extLst>
          </p:cNvPr>
          <p:cNvSpPr txBox="1">
            <a:spLocks/>
          </p:cNvSpPr>
          <p:nvPr/>
        </p:nvSpPr>
        <p:spPr>
          <a:xfrm>
            <a:off x="2799910" y="3084869"/>
            <a:ext cx="1947672" cy="91344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Administrators, </a:t>
            </a:r>
            <a:br>
              <a:rPr lang="en-US" sz="1800" b="1" dirty="0">
                <a:solidFill>
                  <a:schemeClr val="bg1"/>
                </a:solidFill>
              </a:rPr>
            </a:br>
            <a:r>
              <a:rPr lang="en-US" sz="1800" b="1" dirty="0">
                <a:solidFill>
                  <a:schemeClr val="bg1"/>
                </a:solidFill>
              </a:rPr>
              <a:t>CEO</a:t>
            </a:r>
          </a:p>
        </p:txBody>
      </p:sp>
      <p:sp>
        <p:nvSpPr>
          <p:cNvPr id="8" name="Content Placeholder 2">
            <a:extLst>
              <a:ext uri="{FF2B5EF4-FFF2-40B4-BE49-F238E27FC236}">
                <a16:creationId xmlns:a16="http://schemas.microsoft.com/office/drawing/2014/main" id="{4A3389C3-6765-5B48-3A58-383C666E9A9B}"/>
              </a:ext>
            </a:extLst>
          </p:cNvPr>
          <p:cNvSpPr txBox="1">
            <a:spLocks/>
          </p:cNvSpPr>
          <p:nvPr/>
        </p:nvSpPr>
        <p:spPr>
          <a:xfrm>
            <a:off x="5116711" y="5298641"/>
            <a:ext cx="1947672" cy="1203655"/>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Physical and </a:t>
            </a:r>
            <a:br>
              <a:rPr lang="en-US" sz="1800" b="1" dirty="0">
                <a:solidFill>
                  <a:schemeClr val="bg1"/>
                </a:solidFill>
              </a:rPr>
            </a:br>
            <a:r>
              <a:rPr lang="en-US" sz="1800" b="1" dirty="0">
                <a:solidFill>
                  <a:schemeClr val="bg1"/>
                </a:solidFill>
              </a:rPr>
              <a:t>Occupational </a:t>
            </a:r>
            <a:br>
              <a:rPr lang="en-US" sz="1800" b="1" dirty="0">
                <a:solidFill>
                  <a:schemeClr val="bg1"/>
                </a:solidFill>
              </a:rPr>
            </a:br>
            <a:r>
              <a:rPr lang="en-US" sz="1800" b="1" dirty="0">
                <a:solidFill>
                  <a:schemeClr val="bg1"/>
                </a:solidFill>
              </a:rPr>
              <a:t>Therapists </a:t>
            </a:r>
            <a:br>
              <a:rPr lang="en-US" sz="1800" b="1" dirty="0">
                <a:solidFill>
                  <a:schemeClr val="bg1"/>
                </a:solidFill>
              </a:rPr>
            </a:br>
            <a:r>
              <a:rPr lang="en-US" sz="1800" b="1" dirty="0">
                <a:solidFill>
                  <a:schemeClr val="bg1"/>
                </a:solidFill>
              </a:rPr>
              <a:t>(PT &amp; OT)</a:t>
            </a:r>
          </a:p>
        </p:txBody>
      </p:sp>
      <p:pic>
        <p:nvPicPr>
          <p:cNvPr id="23" name="Picture 22">
            <a:extLst>
              <a:ext uri="{FF2B5EF4-FFF2-40B4-BE49-F238E27FC236}">
                <a16:creationId xmlns:a16="http://schemas.microsoft.com/office/drawing/2014/main" id="{5C4D3076-1D77-5F43-C886-BD386BB15CAE}"/>
              </a:ext>
            </a:extLst>
          </p:cNvPr>
          <p:cNvPicPr>
            <a:picLocks noChangeAspect="1"/>
          </p:cNvPicPr>
          <p:nvPr/>
        </p:nvPicPr>
        <p:blipFill>
          <a:blip r:embed="rId6"/>
          <a:srcRect/>
          <a:stretch/>
        </p:blipFill>
        <p:spPr>
          <a:xfrm>
            <a:off x="5478780" y="4156120"/>
            <a:ext cx="1234440" cy="1154281"/>
          </a:xfrm>
          <a:prstGeom prst="rect">
            <a:avLst/>
          </a:prstGeom>
        </p:spPr>
      </p:pic>
      <p:sp>
        <p:nvSpPr>
          <p:cNvPr id="10" name="Content Placeholder 3">
            <a:extLst>
              <a:ext uri="{FF2B5EF4-FFF2-40B4-BE49-F238E27FC236}">
                <a16:creationId xmlns:a16="http://schemas.microsoft.com/office/drawing/2014/main" id="{914F18DD-58B3-89B1-7C16-A62DB86DA178}"/>
              </a:ext>
            </a:extLst>
          </p:cNvPr>
          <p:cNvSpPr txBox="1">
            <a:spLocks/>
          </p:cNvSpPr>
          <p:nvPr/>
        </p:nvSpPr>
        <p:spPr>
          <a:xfrm>
            <a:off x="2787743" y="5298641"/>
            <a:ext cx="1947672" cy="1203655"/>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Marketing/</a:t>
            </a:r>
            <a:br>
              <a:rPr lang="en-US" sz="1800" b="1" dirty="0">
                <a:solidFill>
                  <a:schemeClr val="bg1"/>
                </a:solidFill>
              </a:rPr>
            </a:br>
            <a:r>
              <a:rPr lang="en-US" sz="1800" b="1" dirty="0">
                <a:solidFill>
                  <a:schemeClr val="bg1"/>
                </a:solidFill>
              </a:rPr>
              <a:t>Communications/</a:t>
            </a:r>
            <a:br>
              <a:rPr lang="en-US" sz="1800" b="1" dirty="0">
                <a:solidFill>
                  <a:schemeClr val="bg1"/>
                </a:solidFill>
              </a:rPr>
            </a:br>
            <a:r>
              <a:rPr lang="en-US" sz="1800" b="1" dirty="0">
                <a:solidFill>
                  <a:schemeClr val="bg1"/>
                </a:solidFill>
              </a:rPr>
              <a:t>Public Relations/</a:t>
            </a:r>
            <a:br>
              <a:rPr lang="en-US" sz="1800" b="1" dirty="0">
                <a:solidFill>
                  <a:schemeClr val="bg1"/>
                </a:solidFill>
              </a:rPr>
            </a:br>
            <a:r>
              <a:rPr lang="en-US" sz="1800" b="1" dirty="0">
                <a:solidFill>
                  <a:schemeClr val="bg1"/>
                </a:solidFill>
              </a:rPr>
              <a:t>Sales</a:t>
            </a:r>
          </a:p>
        </p:txBody>
      </p:sp>
      <p:pic>
        <p:nvPicPr>
          <p:cNvPr id="31" name="Picture 30">
            <a:extLst>
              <a:ext uri="{FF2B5EF4-FFF2-40B4-BE49-F238E27FC236}">
                <a16:creationId xmlns:a16="http://schemas.microsoft.com/office/drawing/2014/main" id="{5B1505FF-82D4-FA20-FB14-E8EB51C00A33}"/>
              </a:ext>
            </a:extLst>
          </p:cNvPr>
          <p:cNvPicPr>
            <a:picLocks noChangeAspect="1"/>
          </p:cNvPicPr>
          <p:nvPr/>
        </p:nvPicPr>
        <p:blipFill>
          <a:blip r:embed="rId7"/>
          <a:srcRect/>
          <a:stretch/>
        </p:blipFill>
        <p:spPr>
          <a:xfrm>
            <a:off x="3145606" y="4163519"/>
            <a:ext cx="1234440" cy="1139483"/>
          </a:xfrm>
          <a:prstGeom prst="rect">
            <a:avLst/>
          </a:prstGeom>
        </p:spPr>
      </p:pic>
      <p:sp>
        <p:nvSpPr>
          <p:cNvPr id="6" name="Content Placeholder 2">
            <a:extLst>
              <a:ext uri="{FF2B5EF4-FFF2-40B4-BE49-F238E27FC236}">
                <a16:creationId xmlns:a16="http://schemas.microsoft.com/office/drawing/2014/main" id="{C5731B01-B8C6-4E8B-926B-F825F76E77EF}"/>
              </a:ext>
            </a:extLst>
          </p:cNvPr>
          <p:cNvSpPr txBox="1">
            <a:spLocks/>
          </p:cNvSpPr>
          <p:nvPr/>
        </p:nvSpPr>
        <p:spPr>
          <a:xfrm>
            <a:off x="9770574" y="3084869"/>
            <a:ext cx="1947672" cy="77587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Health </a:t>
            </a:r>
            <a:br>
              <a:rPr lang="en-US" sz="1800" b="1" dirty="0">
                <a:solidFill>
                  <a:schemeClr val="bg1"/>
                </a:solidFill>
              </a:rPr>
            </a:br>
            <a:r>
              <a:rPr lang="en-US" sz="1800" b="1" dirty="0">
                <a:solidFill>
                  <a:schemeClr val="bg1"/>
                </a:solidFill>
              </a:rPr>
              <a:t>Educators</a:t>
            </a:r>
          </a:p>
        </p:txBody>
      </p:sp>
      <p:sp>
        <p:nvSpPr>
          <p:cNvPr id="7" name="Content Placeholder 2">
            <a:extLst>
              <a:ext uri="{FF2B5EF4-FFF2-40B4-BE49-F238E27FC236}">
                <a16:creationId xmlns:a16="http://schemas.microsoft.com/office/drawing/2014/main" id="{DF5B7884-806F-A8F2-C087-8B16591572F0}"/>
              </a:ext>
            </a:extLst>
          </p:cNvPr>
          <p:cNvSpPr txBox="1">
            <a:spLocks/>
          </p:cNvSpPr>
          <p:nvPr/>
        </p:nvSpPr>
        <p:spPr>
          <a:xfrm>
            <a:off x="5122164" y="3084869"/>
            <a:ext cx="1947672" cy="92134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Counselors and </a:t>
            </a:r>
            <a:br>
              <a:rPr lang="en-US" sz="1800" b="1" dirty="0">
                <a:solidFill>
                  <a:schemeClr val="bg1"/>
                </a:solidFill>
              </a:rPr>
            </a:br>
            <a:r>
              <a:rPr lang="en-US" sz="1800" b="1" dirty="0">
                <a:solidFill>
                  <a:schemeClr val="bg1"/>
                </a:solidFill>
              </a:rPr>
              <a:t>Social Workers</a:t>
            </a:r>
          </a:p>
        </p:txBody>
      </p:sp>
      <p:pic>
        <p:nvPicPr>
          <p:cNvPr id="25" name="Picture 24">
            <a:extLst>
              <a:ext uri="{FF2B5EF4-FFF2-40B4-BE49-F238E27FC236}">
                <a16:creationId xmlns:a16="http://schemas.microsoft.com/office/drawing/2014/main" id="{B4EDEA6C-F6D7-1B7A-06EB-17D1088D70C4}"/>
              </a:ext>
            </a:extLst>
          </p:cNvPr>
          <p:cNvPicPr>
            <a:picLocks noChangeAspect="1"/>
          </p:cNvPicPr>
          <p:nvPr/>
        </p:nvPicPr>
        <p:blipFill>
          <a:blip r:embed="rId8"/>
          <a:srcRect/>
          <a:stretch/>
        </p:blipFill>
        <p:spPr>
          <a:xfrm>
            <a:off x="5478780" y="2004347"/>
            <a:ext cx="1234440" cy="1154281"/>
          </a:xfrm>
          <a:prstGeom prst="rect">
            <a:avLst/>
          </a:prstGeom>
        </p:spPr>
      </p:pic>
      <p:sp>
        <p:nvSpPr>
          <p:cNvPr id="30" name="Content Placeholder 2">
            <a:extLst>
              <a:ext uri="{FF2B5EF4-FFF2-40B4-BE49-F238E27FC236}">
                <a16:creationId xmlns:a16="http://schemas.microsoft.com/office/drawing/2014/main" id="{DCB12E0A-79DC-170A-3548-B6F7CDEF98C8}"/>
              </a:ext>
            </a:extLst>
          </p:cNvPr>
          <p:cNvSpPr>
            <a:spLocks noGrp="1"/>
          </p:cNvSpPr>
          <p:nvPr>
            <p:ph sz="quarter" idx="14"/>
          </p:nvPr>
        </p:nvSpPr>
        <p:spPr>
          <a:xfrm>
            <a:off x="7477916" y="3251847"/>
            <a:ext cx="1947672" cy="429608"/>
          </a:xfrm>
        </p:spPr>
        <p:txBody>
          <a:bodyPr anchor="t">
            <a:normAutofit/>
          </a:bodyPr>
          <a:lstStyle/>
          <a:p>
            <a:pPr marL="0" lvl="1" indent="0" algn="ctr">
              <a:spcAft>
                <a:spcPts val="1200"/>
              </a:spcAft>
              <a:buNone/>
            </a:pPr>
            <a:r>
              <a:rPr lang="en-US" sz="1800" b="1" dirty="0">
                <a:solidFill>
                  <a:schemeClr val="bg1"/>
                </a:solidFill>
              </a:rPr>
              <a:t>Dieticians</a:t>
            </a:r>
          </a:p>
        </p:txBody>
      </p:sp>
      <p:pic>
        <p:nvPicPr>
          <p:cNvPr id="32" name="Picture 31">
            <a:extLst>
              <a:ext uri="{FF2B5EF4-FFF2-40B4-BE49-F238E27FC236}">
                <a16:creationId xmlns:a16="http://schemas.microsoft.com/office/drawing/2014/main" id="{1FBE8EBA-959C-62A1-7A1E-0560AE977DA6}"/>
              </a:ext>
            </a:extLst>
          </p:cNvPr>
          <p:cNvPicPr>
            <a:picLocks noChangeAspect="1"/>
          </p:cNvPicPr>
          <p:nvPr/>
        </p:nvPicPr>
        <p:blipFill>
          <a:blip r:embed="rId9"/>
          <a:srcRect/>
          <a:stretch/>
        </p:blipFill>
        <p:spPr>
          <a:xfrm>
            <a:off x="7811383" y="2168454"/>
            <a:ext cx="1223586" cy="1160024"/>
          </a:xfrm>
          <a:prstGeom prst="rect">
            <a:avLst/>
          </a:prstGeom>
        </p:spPr>
      </p:pic>
      <p:pic>
        <p:nvPicPr>
          <p:cNvPr id="45" name="Picture 44">
            <a:extLst>
              <a:ext uri="{FF2B5EF4-FFF2-40B4-BE49-F238E27FC236}">
                <a16:creationId xmlns:a16="http://schemas.microsoft.com/office/drawing/2014/main" id="{844DB7F3-A275-F45F-C6DB-353C13C7CC3A}"/>
              </a:ext>
            </a:extLst>
          </p:cNvPr>
          <p:cNvPicPr>
            <a:picLocks noChangeAspect="1"/>
          </p:cNvPicPr>
          <p:nvPr/>
        </p:nvPicPr>
        <p:blipFill>
          <a:blip r:embed="rId10"/>
          <a:srcRect/>
          <a:stretch/>
        </p:blipFill>
        <p:spPr>
          <a:xfrm>
            <a:off x="10127190" y="2007130"/>
            <a:ext cx="1234440" cy="1148715"/>
          </a:xfrm>
          <a:prstGeom prst="rect">
            <a:avLst/>
          </a:prstGeom>
        </p:spPr>
      </p:pic>
      <p:pic>
        <p:nvPicPr>
          <p:cNvPr id="46" name="Picture 45">
            <a:extLst>
              <a:ext uri="{FF2B5EF4-FFF2-40B4-BE49-F238E27FC236}">
                <a16:creationId xmlns:a16="http://schemas.microsoft.com/office/drawing/2014/main" id="{9EB7425B-A8BC-EEA4-B931-2BDB77933BFE}"/>
              </a:ext>
            </a:extLst>
          </p:cNvPr>
          <p:cNvPicPr>
            <a:picLocks noChangeAspect="1"/>
          </p:cNvPicPr>
          <p:nvPr/>
        </p:nvPicPr>
        <p:blipFill>
          <a:blip r:embed="rId11"/>
          <a:srcRect/>
          <a:stretch/>
        </p:blipFill>
        <p:spPr>
          <a:xfrm>
            <a:off x="3157456" y="2001476"/>
            <a:ext cx="1223586" cy="1160024"/>
          </a:xfrm>
          <a:prstGeom prst="rect">
            <a:avLst/>
          </a:prstGeom>
        </p:spPr>
      </p:pic>
      <p:sp>
        <p:nvSpPr>
          <p:cNvPr id="50" name="Content Placeholder 2">
            <a:extLst>
              <a:ext uri="{FF2B5EF4-FFF2-40B4-BE49-F238E27FC236}">
                <a16:creationId xmlns:a16="http://schemas.microsoft.com/office/drawing/2014/main" id="{87100DB9-3EBE-B51F-BB7F-AF39B08B37DA}"/>
              </a:ext>
            </a:extLst>
          </p:cNvPr>
          <p:cNvSpPr txBox="1">
            <a:spLocks/>
          </p:cNvSpPr>
          <p:nvPr/>
        </p:nvSpPr>
        <p:spPr>
          <a:xfrm>
            <a:off x="7449340" y="5441764"/>
            <a:ext cx="1947672" cy="1014697"/>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Registered </a:t>
            </a:r>
            <a:br>
              <a:rPr lang="en-US" sz="1800" b="1" dirty="0">
                <a:solidFill>
                  <a:schemeClr val="bg1"/>
                </a:solidFill>
              </a:rPr>
            </a:br>
            <a:r>
              <a:rPr lang="en-US" sz="1800" b="1" dirty="0">
                <a:solidFill>
                  <a:schemeClr val="bg1"/>
                </a:solidFill>
              </a:rPr>
              <a:t>Nurses </a:t>
            </a:r>
            <a:br>
              <a:rPr lang="en-US" sz="1800" b="1" dirty="0">
                <a:solidFill>
                  <a:schemeClr val="bg1"/>
                </a:solidFill>
              </a:rPr>
            </a:br>
            <a:r>
              <a:rPr lang="en-US" sz="1800" b="1" dirty="0">
                <a:solidFill>
                  <a:schemeClr val="bg1"/>
                </a:solidFill>
              </a:rPr>
              <a:t>(RNs)</a:t>
            </a:r>
          </a:p>
        </p:txBody>
      </p:sp>
      <p:pic>
        <p:nvPicPr>
          <p:cNvPr id="51" name="Picture 50">
            <a:extLst>
              <a:ext uri="{FF2B5EF4-FFF2-40B4-BE49-F238E27FC236}">
                <a16:creationId xmlns:a16="http://schemas.microsoft.com/office/drawing/2014/main" id="{BBF02DE7-3870-DB61-2DAA-505D8DE34D20}"/>
              </a:ext>
            </a:extLst>
          </p:cNvPr>
          <p:cNvPicPr>
            <a:picLocks noChangeAspect="1"/>
          </p:cNvPicPr>
          <p:nvPr/>
        </p:nvPicPr>
        <p:blipFill>
          <a:blip r:embed="rId12"/>
          <a:srcRect/>
          <a:stretch/>
        </p:blipFill>
        <p:spPr>
          <a:xfrm>
            <a:off x="7854572" y="4387083"/>
            <a:ext cx="1137207" cy="1069314"/>
          </a:xfrm>
          <a:prstGeom prst="rect">
            <a:avLst/>
          </a:prstGeom>
        </p:spPr>
      </p:pic>
    </p:spTree>
    <p:extLst>
      <p:ext uri="{BB962C8B-B14F-4D97-AF65-F5344CB8AC3E}">
        <p14:creationId xmlns:p14="http://schemas.microsoft.com/office/powerpoint/2010/main" val="31591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D14E57-8CE5-8BC3-8159-228D5F03A1D3}"/>
              </a:ext>
            </a:extLst>
          </p:cNvPr>
          <p:cNvSpPr/>
          <p:nvPr/>
        </p:nvSpPr>
        <p:spPr>
          <a:xfrm>
            <a:off x="3680713" y="4419287"/>
            <a:ext cx="2182029" cy="1952094"/>
          </a:xfrm>
          <a:prstGeom prst="rect">
            <a:avLst/>
          </a:prstGeom>
          <a:solidFill>
            <a:srgbClr val="007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622E83-8B20-A039-A865-EC4BB057E942}"/>
              </a:ext>
            </a:extLst>
          </p:cNvPr>
          <p:cNvSpPr/>
          <p:nvPr/>
        </p:nvSpPr>
        <p:spPr>
          <a:xfrm>
            <a:off x="6155840" y="4419287"/>
            <a:ext cx="2182029" cy="1952094"/>
          </a:xfrm>
          <a:prstGeom prst="rect">
            <a:avLst/>
          </a:prstGeom>
          <a:solidFill>
            <a:srgbClr val="D348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FAE8C4-EAEA-93AE-0BA8-C8FA79AD3584}"/>
              </a:ext>
            </a:extLst>
          </p:cNvPr>
          <p:cNvSpPr/>
          <p:nvPr/>
        </p:nvSpPr>
        <p:spPr>
          <a:xfrm>
            <a:off x="8627289" y="4419287"/>
            <a:ext cx="2182029" cy="1952094"/>
          </a:xfrm>
          <a:prstGeom prst="rect">
            <a:avLst/>
          </a:prstGeom>
          <a:solidFill>
            <a:srgbClr val="799A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75346DD-C499-1B3A-FD10-B62878801171}"/>
              </a:ext>
            </a:extLst>
          </p:cNvPr>
          <p:cNvSpPr/>
          <p:nvPr/>
        </p:nvSpPr>
        <p:spPr>
          <a:xfrm>
            <a:off x="1205586" y="2167978"/>
            <a:ext cx="2182029" cy="1952094"/>
          </a:xfrm>
          <a:prstGeom prst="rect">
            <a:avLst/>
          </a:prstGeom>
          <a:solidFill>
            <a:srgbClr val="6A30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E24A74-393B-879D-5E9C-20B8F32559D8}"/>
              </a:ext>
            </a:extLst>
          </p:cNvPr>
          <p:cNvSpPr/>
          <p:nvPr/>
        </p:nvSpPr>
        <p:spPr>
          <a:xfrm>
            <a:off x="3680713" y="2167978"/>
            <a:ext cx="2182029" cy="1952094"/>
          </a:xfrm>
          <a:prstGeom prst="rect">
            <a:avLst/>
          </a:prstGeom>
          <a:solidFill>
            <a:srgbClr val="5657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F26E4A-4863-8D1A-A1CE-12AFBF28FEB4}"/>
              </a:ext>
            </a:extLst>
          </p:cNvPr>
          <p:cNvSpPr/>
          <p:nvPr/>
        </p:nvSpPr>
        <p:spPr>
          <a:xfrm>
            <a:off x="6152162" y="2167978"/>
            <a:ext cx="2182029" cy="1952094"/>
          </a:xfrm>
          <a:prstGeom prst="rect">
            <a:avLst/>
          </a:prstGeom>
          <a:solidFill>
            <a:srgbClr val="EBA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FD3204-6DFA-F979-5B05-4E2F393AE2E2}"/>
              </a:ext>
            </a:extLst>
          </p:cNvPr>
          <p:cNvSpPr>
            <a:spLocks noGrp="1"/>
          </p:cNvSpPr>
          <p:nvPr>
            <p:ph sz="quarter" idx="13"/>
          </p:nvPr>
        </p:nvSpPr>
        <p:spPr>
          <a:xfrm>
            <a:off x="1314110" y="3374490"/>
            <a:ext cx="1947672" cy="626284"/>
          </a:xfrm>
        </p:spPr>
        <p:txBody>
          <a:bodyPr>
            <a:normAutofit lnSpcReduction="10000"/>
          </a:bodyPr>
          <a:lstStyle/>
          <a:p>
            <a:pPr marL="0" lvl="1" indent="0" algn="ctr">
              <a:spcAft>
                <a:spcPts val="1200"/>
              </a:spcAft>
              <a:buNone/>
            </a:pPr>
            <a:r>
              <a:rPr lang="en-US" sz="1800" b="1" dirty="0">
                <a:solidFill>
                  <a:schemeClr val="bg1"/>
                </a:solidFill>
              </a:rPr>
              <a:t>Doctors/</a:t>
            </a:r>
            <a:br>
              <a:rPr lang="en-US" sz="1800" b="1" dirty="0">
                <a:solidFill>
                  <a:schemeClr val="bg1"/>
                </a:solidFill>
              </a:rPr>
            </a:br>
            <a:r>
              <a:rPr lang="en-US" sz="1800" b="1" dirty="0">
                <a:solidFill>
                  <a:schemeClr val="bg1"/>
                </a:solidFill>
              </a:rPr>
              <a:t>Geriatricians</a:t>
            </a:r>
          </a:p>
        </p:txBody>
      </p:sp>
      <p:sp>
        <p:nvSpPr>
          <p:cNvPr id="2" name="Title 1">
            <a:extLst>
              <a:ext uri="{FF2B5EF4-FFF2-40B4-BE49-F238E27FC236}">
                <a16:creationId xmlns:a16="http://schemas.microsoft.com/office/drawing/2014/main" id="{B3655DA1-2269-7BBF-A710-E969C753C34B}"/>
              </a:ext>
            </a:extLst>
          </p:cNvPr>
          <p:cNvSpPr txBox="1">
            <a:spLocks/>
          </p:cNvSpPr>
          <p:nvPr/>
        </p:nvSpPr>
        <p:spPr>
          <a:xfrm>
            <a:off x="1205586" y="922531"/>
            <a:ext cx="10449966" cy="770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mj-ea"/>
                <a:cs typeface="Calibri" panose="020F0502020204030204" pitchFamily="34" charset="0"/>
              </a:defRPr>
            </a:lvl1pPr>
          </a:lstStyle>
          <a:p>
            <a:r>
              <a:rPr lang="en-US" sz="4000" dirty="0"/>
              <a:t>Careers available with an advanced degree</a:t>
            </a:r>
          </a:p>
        </p:txBody>
      </p:sp>
      <p:sp>
        <p:nvSpPr>
          <p:cNvPr id="11" name="Content Placeholder 2">
            <a:extLst>
              <a:ext uri="{FF2B5EF4-FFF2-40B4-BE49-F238E27FC236}">
                <a16:creationId xmlns:a16="http://schemas.microsoft.com/office/drawing/2014/main" id="{97DCEA42-A516-1F62-F6B0-00DBA9A4F9D5}"/>
              </a:ext>
            </a:extLst>
          </p:cNvPr>
          <p:cNvSpPr txBox="1">
            <a:spLocks/>
          </p:cNvSpPr>
          <p:nvPr/>
        </p:nvSpPr>
        <p:spPr>
          <a:xfrm>
            <a:off x="3788083" y="3374490"/>
            <a:ext cx="1947672" cy="626284"/>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Nurse</a:t>
            </a:r>
            <a:br>
              <a:rPr lang="en-US" sz="1800" b="1" dirty="0">
                <a:solidFill>
                  <a:schemeClr val="bg1"/>
                </a:solidFill>
              </a:rPr>
            </a:br>
            <a:r>
              <a:rPr lang="en-US" sz="1800" b="1" dirty="0">
                <a:solidFill>
                  <a:schemeClr val="bg1"/>
                </a:solidFill>
              </a:rPr>
              <a:t>Practitioner</a:t>
            </a:r>
          </a:p>
        </p:txBody>
      </p:sp>
      <p:pic>
        <p:nvPicPr>
          <p:cNvPr id="16" name="Picture 15">
            <a:extLst>
              <a:ext uri="{FF2B5EF4-FFF2-40B4-BE49-F238E27FC236}">
                <a16:creationId xmlns:a16="http://schemas.microsoft.com/office/drawing/2014/main" id="{C2751675-ACF5-C4C5-8A71-DEBDE74C25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60869" y="2347087"/>
            <a:ext cx="1002100" cy="925991"/>
          </a:xfrm>
          <a:prstGeom prst="rect">
            <a:avLst/>
          </a:prstGeom>
        </p:spPr>
      </p:pic>
      <p:sp>
        <p:nvSpPr>
          <p:cNvPr id="12" name="Content Placeholder 2">
            <a:extLst>
              <a:ext uri="{FF2B5EF4-FFF2-40B4-BE49-F238E27FC236}">
                <a16:creationId xmlns:a16="http://schemas.microsoft.com/office/drawing/2014/main" id="{2562D3AE-DC1A-9A2C-8E29-F87A978E0EFB}"/>
              </a:ext>
            </a:extLst>
          </p:cNvPr>
          <p:cNvSpPr txBox="1">
            <a:spLocks/>
          </p:cNvSpPr>
          <p:nvPr/>
        </p:nvSpPr>
        <p:spPr>
          <a:xfrm>
            <a:off x="3770814" y="5733633"/>
            <a:ext cx="1947672" cy="42870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Dentist</a:t>
            </a:r>
          </a:p>
        </p:txBody>
      </p:sp>
      <p:pic>
        <p:nvPicPr>
          <p:cNvPr id="19" name="Picture 18">
            <a:extLst>
              <a:ext uri="{FF2B5EF4-FFF2-40B4-BE49-F238E27FC236}">
                <a16:creationId xmlns:a16="http://schemas.microsoft.com/office/drawing/2014/main" id="{702CAFA8-DBED-3D91-E032-32DA9A0306F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217066" y="4674482"/>
            <a:ext cx="1055168" cy="1004922"/>
          </a:xfrm>
          <a:prstGeom prst="rect">
            <a:avLst/>
          </a:prstGeom>
        </p:spPr>
      </p:pic>
      <p:sp>
        <p:nvSpPr>
          <p:cNvPr id="14" name="Content Placeholder 2">
            <a:extLst>
              <a:ext uri="{FF2B5EF4-FFF2-40B4-BE49-F238E27FC236}">
                <a16:creationId xmlns:a16="http://schemas.microsoft.com/office/drawing/2014/main" id="{50D9BC69-0463-0D16-0489-0F19B65E1009}"/>
              </a:ext>
            </a:extLst>
          </p:cNvPr>
          <p:cNvSpPr txBox="1">
            <a:spLocks/>
          </p:cNvSpPr>
          <p:nvPr/>
        </p:nvSpPr>
        <p:spPr>
          <a:xfrm>
            <a:off x="6248619" y="5733633"/>
            <a:ext cx="1947672" cy="42870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Architects</a:t>
            </a:r>
          </a:p>
        </p:txBody>
      </p:sp>
      <p:pic>
        <p:nvPicPr>
          <p:cNvPr id="21" name="Picture 20">
            <a:extLst>
              <a:ext uri="{FF2B5EF4-FFF2-40B4-BE49-F238E27FC236}">
                <a16:creationId xmlns:a16="http://schemas.microsoft.com/office/drawing/2014/main" id="{C25AB734-E5D2-44E7-9011-9B899140A44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694871" y="4674482"/>
            <a:ext cx="1055168" cy="1004922"/>
          </a:xfrm>
          <a:prstGeom prst="rect">
            <a:avLst/>
          </a:prstGeom>
        </p:spPr>
      </p:pic>
      <p:sp>
        <p:nvSpPr>
          <p:cNvPr id="13" name="Content Placeholder 2">
            <a:extLst>
              <a:ext uri="{FF2B5EF4-FFF2-40B4-BE49-F238E27FC236}">
                <a16:creationId xmlns:a16="http://schemas.microsoft.com/office/drawing/2014/main" id="{653FA9CA-EB80-A0F3-7576-D97E9C5709EF}"/>
              </a:ext>
            </a:extLst>
          </p:cNvPr>
          <p:cNvSpPr txBox="1">
            <a:spLocks/>
          </p:cNvSpPr>
          <p:nvPr/>
        </p:nvSpPr>
        <p:spPr>
          <a:xfrm>
            <a:off x="6259495" y="3509663"/>
            <a:ext cx="1947672" cy="42870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Pharmacists</a:t>
            </a:r>
          </a:p>
        </p:txBody>
      </p:sp>
      <p:pic>
        <p:nvPicPr>
          <p:cNvPr id="23" name="Picture 22">
            <a:extLst>
              <a:ext uri="{FF2B5EF4-FFF2-40B4-BE49-F238E27FC236}">
                <a16:creationId xmlns:a16="http://schemas.microsoft.com/office/drawing/2014/main" id="{7C1753BB-4C9B-2769-FA3B-47E46B07962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699069" y="2440036"/>
            <a:ext cx="1068524" cy="1004922"/>
          </a:xfrm>
          <a:prstGeom prst="rect">
            <a:avLst/>
          </a:prstGeom>
        </p:spPr>
      </p:pic>
      <p:sp>
        <p:nvSpPr>
          <p:cNvPr id="15" name="Content Placeholder 2">
            <a:extLst>
              <a:ext uri="{FF2B5EF4-FFF2-40B4-BE49-F238E27FC236}">
                <a16:creationId xmlns:a16="http://schemas.microsoft.com/office/drawing/2014/main" id="{EF0432F9-07F2-A03C-5D93-D1A211C929FF}"/>
              </a:ext>
            </a:extLst>
          </p:cNvPr>
          <p:cNvSpPr txBox="1">
            <a:spLocks/>
          </p:cNvSpPr>
          <p:nvPr/>
        </p:nvSpPr>
        <p:spPr>
          <a:xfrm>
            <a:off x="8762657" y="5582558"/>
            <a:ext cx="1947672" cy="65323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1200"/>
              </a:spcAft>
              <a:buFont typeface="Arial" panose="020B0604020202020204" pitchFamily="34" charset="0"/>
              <a:buNone/>
            </a:pPr>
            <a:r>
              <a:rPr lang="en-US" sz="1800" b="1" dirty="0">
                <a:solidFill>
                  <a:schemeClr val="bg1"/>
                </a:solidFill>
              </a:rPr>
              <a:t>Elder Law</a:t>
            </a:r>
            <a:br>
              <a:rPr lang="en-US" sz="1800" b="1" dirty="0">
                <a:solidFill>
                  <a:schemeClr val="bg1"/>
                </a:solidFill>
              </a:rPr>
            </a:br>
            <a:r>
              <a:rPr lang="en-US" sz="1800" b="1" dirty="0">
                <a:solidFill>
                  <a:schemeClr val="bg1"/>
                </a:solidFill>
              </a:rPr>
              <a:t>Attorneys</a:t>
            </a:r>
          </a:p>
        </p:txBody>
      </p:sp>
      <p:pic>
        <p:nvPicPr>
          <p:cNvPr id="25" name="Picture 24">
            <a:extLst>
              <a:ext uri="{FF2B5EF4-FFF2-40B4-BE49-F238E27FC236}">
                <a16:creationId xmlns:a16="http://schemas.microsoft.com/office/drawing/2014/main" id="{0C03AFDE-FF12-3658-53D4-43ED6CF8DB6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208909" y="4523407"/>
            <a:ext cx="1055168" cy="1004922"/>
          </a:xfrm>
          <a:prstGeom prst="rect">
            <a:avLst/>
          </a:prstGeom>
        </p:spPr>
      </p:pic>
      <p:pic>
        <p:nvPicPr>
          <p:cNvPr id="27" name="Picture 26">
            <a:extLst>
              <a:ext uri="{FF2B5EF4-FFF2-40B4-BE49-F238E27FC236}">
                <a16:creationId xmlns:a16="http://schemas.microsoft.com/office/drawing/2014/main" id="{F5AB19F9-EF0C-518D-18DE-BA4770020BF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753252" y="2283322"/>
            <a:ext cx="1069388" cy="993003"/>
          </a:xfrm>
          <a:prstGeom prst="rect">
            <a:avLst/>
          </a:prstGeom>
        </p:spPr>
      </p:pic>
    </p:spTree>
    <p:extLst>
      <p:ext uri="{BB962C8B-B14F-4D97-AF65-F5344CB8AC3E}">
        <p14:creationId xmlns:p14="http://schemas.microsoft.com/office/powerpoint/2010/main" val="409950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339C10-100E-4190-31F9-C8FB42AA9895}"/>
              </a:ext>
              <a:ext uri="{C183D7F6-B498-43B3-948B-1728B52AA6E4}">
                <adec:decorative xmlns:adec="http://schemas.microsoft.com/office/drawing/2017/decorative" val="1"/>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l="-76"/>
          <a:stretch/>
        </p:blipFill>
        <p:spPr>
          <a:xfrm>
            <a:off x="0" y="0"/>
            <a:ext cx="12201279" cy="6857999"/>
          </a:xfrm>
          <a:prstGeom prst="rect">
            <a:avLst/>
          </a:prstGeom>
        </p:spPr>
      </p:pic>
      <p:sp>
        <p:nvSpPr>
          <p:cNvPr id="5" name="Title 4">
            <a:extLst>
              <a:ext uri="{FF2B5EF4-FFF2-40B4-BE49-F238E27FC236}">
                <a16:creationId xmlns:a16="http://schemas.microsoft.com/office/drawing/2014/main" id="{1512D415-A0C5-1C66-AB8D-F0DA3D00BDC7}"/>
              </a:ext>
            </a:extLst>
          </p:cNvPr>
          <p:cNvSpPr>
            <a:spLocks noGrp="1"/>
          </p:cNvSpPr>
          <p:nvPr>
            <p:ph type="title"/>
          </p:nvPr>
        </p:nvSpPr>
        <p:spPr/>
        <p:txBody>
          <a:bodyPr anchor="ctr">
            <a:normAutofit/>
          </a:bodyPr>
          <a:lstStyle/>
          <a:p>
            <a:r>
              <a:rPr lang="en-US" sz="4000" dirty="0"/>
              <a:t>Advance through your entire career</a:t>
            </a:r>
          </a:p>
        </p:txBody>
      </p:sp>
      <p:sp>
        <p:nvSpPr>
          <p:cNvPr id="7" name="Content Placeholder 2">
            <a:extLst>
              <a:ext uri="{FF2B5EF4-FFF2-40B4-BE49-F238E27FC236}">
                <a16:creationId xmlns:a16="http://schemas.microsoft.com/office/drawing/2014/main" id="{49B01D66-B693-10EF-5D3C-929591D30BC3}"/>
              </a:ext>
            </a:extLst>
          </p:cNvPr>
          <p:cNvSpPr txBox="1">
            <a:spLocks/>
          </p:cNvSpPr>
          <p:nvPr/>
        </p:nvSpPr>
        <p:spPr>
          <a:xfrm>
            <a:off x="1584529" y="5686461"/>
            <a:ext cx="3591229" cy="708282"/>
          </a:xfrm>
          <a:prstGeom prst="rect">
            <a:avLst/>
          </a:prstGeom>
        </p:spPr>
        <p:txBody>
          <a:bodyPr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007399"/>
                </a:solidFill>
              </a:rPr>
              <a:t>Clinical Pathway</a:t>
            </a:r>
          </a:p>
        </p:txBody>
      </p:sp>
      <p:pic>
        <p:nvPicPr>
          <p:cNvPr id="3" name="Picture 2">
            <a:extLst>
              <a:ext uri="{FF2B5EF4-FFF2-40B4-BE49-F238E27FC236}">
                <a16:creationId xmlns:a16="http://schemas.microsoft.com/office/drawing/2014/main" id="{91CC05FA-42F6-EB74-C89C-FC4C0A07CB38}"/>
              </a:ext>
            </a:extLst>
          </p:cNvPr>
          <p:cNvPicPr>
            <a:picLocks noChangeAspect="1"/>
          </p:cNvPicPr>
          <p:nvPr/>
        </p:nvPicPr>
        <p:blipFill>
          <a:blip r:embed="rId4"/>
          <a:srcRect/>
          <a:stretch/>
        </p:blipFill>
        <p:spPr>
          <a:xfrm>
            <a:off x="146778" y="5360703"/>
            <a:ext cx="1428473" cy="1359797"/>
          </a:xfrm>
          <a:prstGeom prst="rect">
            <a:avLst/>
          </a:prstGeom>
        </p:spPr>
      </p:pic>
      <p:sp>
        <p:nvSpPr>
          <p:cNvPr id="22" name="Rectangle 21">
            <a:extLst>
              <a:ext uri="{FF2B5EF4-FFF2-40B4-BE49-F238E27FC236}">
                <a16:creationId xmlns:a16="http://schemas.microsoft.com/office/drawing/2014/main" id="{FAE976C1-A569-738E-DE85-C8D1DEB46BFB}"/>
              </a:ext>
            </a:extLst>
          </p:cNvPr>
          <p:cNvSpPr/>
          <p:nvPr/>
        </p:nvSpPr>
        <p:spPr>
          <a:xfrm>
            <a:off x="10026388" y="5385183"/>
            <a:ext cx="1784612" cy="1115383"/>
          </a:xfrm>
          <a:prstGeom prst="rect">
            <a:avLst/>
          </a:prstGeom>
          <a:solidFill>
            <a:srgbClr val="007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AF6B024-93DF-A533-2CA5-AB0F30AA64FD}"/>
              </a:ext>
            </a:extLst>
          </p:cNvPr>
          <p:cNvSpPr txBox="1"/>
          <p:nvPr/>
        </p:nvSpPr>
        <p:spPr>
          <a:xfrm>
            <a:off x="10026388" y="5492365"/>
            <a:ext cx="1784612" cy="901021"/>
          </a:xfrm>
          <a:prstGeom prst="rect">
            <a:avLst/>
          </a:prstGeom>
          <a:noFill/>
        </p:spPr>
        <p:txBody>
          <a:bodyPr wrap="square" anchor="ctr">
            <a:spAutoFit/>
          </a:bodyPr>
          <a:lstStyle/>
          <a:p>
            <a:pPr marL="0" lvl="1" indent="0" algn="ctr">
              <a:spcAft>
                <a:spcPts val="1200"/>
              </a:spcAft>
              <a:buNone/>
            </a:pPr>
            <a:r>
              <a:rPr lang="en-US" sz="1800" b="1" dirty="0">
                <a:solidFill>
                  <a:schemeClr val="bg1"/>
                </a:solidFill>
              </a:rPr>
              <a:t>Vice President</a:t>
            </a:r>
            <a:br>
              <a:rPr lang="en-US" sz="1800" b="1" dirty="0">
                <a:solidFill>
                  <a:schemeClr val="bg1"/>
                </a:solidFill>
              </a:rPr>
            </a:br>
            <a:r>
              <a:rPr lang="en-US" sz="1800" b="1" dirty="0">
                <a:solidFill>
                  <a:schemeClr val="bg1"/>
                </a:solidFill>
              </a:rPr>
              <a:t>of Clinical Services</a:t>
            </a:r>
          </a:p>
        </p:txBody>
      </p:sp>
      <p:sp>
        <p:nvSpPr>
          <p:cNvPr id="23" name="Rectangle 22">
            <a:extLst>
              <a:ext uri="{FF2B5EF4-FFF2-40B4-BE49-F238E27FC236}">
                <a16:creationId xmlns:a16="http://schemas.microsoft.com/office/drawing/2014/main" id="{9D5386C2-1EEC-841B-657E-1279086A2D42}"/>
              </a:ext>
            </a:extLst>
          </p:cNvPr>
          <p:cNvSpPr/>
          <p:nvPr/>
        </p:nvSpPr>
        <p:spPr>
          <a:xfrm>
            <a:off x="8097312" y="4731435"/>
            <a:ext cx="1784612" cy="1115383"/>
          </a:xfrm>
          <a:prstGeom prst="rect">
            <a:avLst/>
          </a:prstGeom>
          <a:solidFill>
            <a:srgbClr val="6A30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5E4CA39-3CF3-B040-8D78-8081A1CB438A}"/>
              </a:ext>
            </a:extLst>
          </p:cNvPr>
          <p:cNvSpPr txBox="1"/>
          <p:nvPr/>
        </p:nvSpPr>
        <p:spPr>
          <a:xfrm>
            <a:off x="8097312" y="4973770"/>
            <a:ext cx="1784612" cy="630714"/>
          </a:xfrm>
          <a:prstGeom prst="rect">
            <a:avLst/>
          </a:prstGeom>
          <a:noFill/>
        </p:spPr>
        <p:txBody>
          <a:bodyPr wrap="square" anchor="ctr">
            <a:spAutoFit/>
          </a:bodyPr>
          <a:lstStyle/>
          <a:p>
            <a:pPr marL="0" lvl="1" indent="0" algn="ctr">
              <a:spcAft>
                <a:spcPts val="1200"/>
              </a:spcAft>
              <a:buNone/>
            </a:pPr>
            <a:r>
              <a:rPr lang="en-US" sz="1800" b="1" dirty="0">
                <a:solidFill>
                  <a:schemeClr val="bg1"/>
                </a:solidFill>
              </a:rPr>
              <a:t>Director</a:t>
            </a:r>
            <a:br>
              <a:rPr lang="en-US" sz="1800" b="1" dirty="0">
                <a:solidFill>
                  <a:schemeClr val="bg1"/>
                </a:solidFill>
              </a:rPr>
            </a:br>
            <a:r>
              <a:rPr lang="en-US" sz="1800" b="1" dirty="0">
                <a:solidFill>
                  <a:schemeClr val="bg1"/>
                </a:solidFill>
              </a:rPr>
              <a:t>of Nursing</a:t>
            </a:r>
          </a:p>
        </p:txBody>
      </p:sp>
      <p:sp>
        <p:nvSpPr>
          <p:cNvPr id="24" name="Rectangle 23">
            <a:extLst>
              <a:ext uri="{FF2B5EF4-FFF2-40B4-BE49-F238E27FC236}">
                <a16:creationId xmlns:a16="http://schemas.microsoft.com/office/drawing/2014/main" id="{CE930B50-759D-80E9-ECF0-6A36B1649804}"/>
              </a:ext>
            </a:extLst>
          </p:cNvPr>
          <p:cNvSpPr/>
          <p:nvPr/>
        </p:nvSpPr>
        <p:spPr>
          <a:xfrm>
            <a:off x="6168234" y="4077688"/>
            <a:ext cx="1784612" cy="1115383"/>
          </a:xfrm>
          <a:prstGeom prst="rect">
            <a:avLst/>
          </a:prstGeom>
          <a:solidFill>
            <a:srgbClr val="5B63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E7C6A72-F196-2708-67B9-1027C921A866}"/>
              </a:ext>
            </a:extLst>
          </p:cNvPr>
          <p:cNvSpPr txBox="1"/>
          <p:nvPr/>
        </p:nvSpPr>
        <p:spPr>
          <a:xfrm>
            <a:off x="6168234" y="4320023"/>
            <a:ext cx="1784612" cy="630714"/>
          </a:xfrm>
          <a:prstGeom prst="rect">
            <a:avLst/>
          </a:prstGeom>
          <a:noFill/>
        </p:spPr>
        <p:txBody>
          <a:bodyPr wrap="square" anchor="ctr">
            <a:spAutoFit/>
          </a:bodyPr>
          <a:lstStyle/>
          <a:p>
            <a:pPr marL="0" lvl="1" indent="0" algn="ctr">
              <a:spcAft>
                <a:spcPts val="1200"/>
              </a:spcAft>
              <a:buNone/>
            </a:pPr>
            <a:r>
              <a:rPr lang="en-US" sz="1800" b="1" dirty="0">
                <a:solidFill>
                  <a:schemeClr val="bg1"/>
                </a:solidFill>
              </a:rPr>
              <a:t>Charge</a:t>
            </a:r>
            <a:br>
              <a:rPr lang="en-US" sz="1800" b="1" dirty="0">
                <a:solidFill>
                  <a:schemeClr val="bg1"/>
                </a:solidFill>
              </a:rPr>
            </a:br>
            <a:r>
              <a:rPr lang="en-US" sz="1800" b="1" dirty="0">
                <a:solidFill>
                  <a:schemeClr val="bg1"/>
                </a:solidFill>
              </a:rPr>
              <a:t>Nurse</a:t>
            </a:r>
          </a:p>
        </p:txBody>
      </p:sp>
      <p:sp>
        <p:nvSpPr>
          <p:cNvPr id="25" name="Rectangle 24">
            <a:extLst>
              <a:ext uri="{FF2B5EF4-FFF2-40B4-BE49-F238E27FC236}">
                <a16:creationId xmlns:a16="http://schemas.microsoft.com/office/drawing/2014/main" id="{110C0452-380F-19E2-68BC-51B5D15289F7}"/>
              </a:ext>
            </a:extLst>
          </p:cNvPr>
          <p:cNvSpPr/>
          <p:nvPr/>
        </p:nvSpPr>
        <p:spPr>
          <a:xfrm>
            <a:off x="4239156" y="3423941"/>
            <a:ext cx="1784612" cy="1115383"/>
          </a:xfrm>
          <a:prstGeom prst="rect">
            <a:avLst/>
          </a:prstGeom>
          <a:solidFill>
            <a:srgbClr val="EBA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399EE02-4F45-5C31-77C6-EF08A07202C3}"/>
              </a:ext>
            </a:extLst>
          </p:cNvPr>
          <p:cNvSpPr txBox="1"/>
          <p:nvPr/>
        </p:nvSpPr>
        <p:spPr>
          <a:xfrm>
            <a:off x="4239156" y="3801428"/>
            <a:ext cx="1784612" cy="360408"/>
          </a:xfrm>
          <a:prstGeom prst="rect">
            <a:avLst/>
          </a:prstGeom>
          <a:noFill/>
        </p:spPr>
        <p:txBody>
          <a:bodyPr wrap="square" anchor="ctr">
            <a:spAutoFit/>
          </a:bodyPr>
          <a:lstStyle/>
          <a:p>
            <a:pPr marL="0" lvl="1" indent="0" algn="ctr">
              <a:spcAft>
                <a:spcPts val="1200"/>
              </a:spcAft>
              <a:buNone/>
            </a:pPr>
            <a:r>
              <a:rPr lang="en-US" sz="1800" b="1" dirty="0">
                <a:solidFill>
                  <a:schemeClr val="bg1"/>
                </a:solidFill>
              </a:rPr>
              <a:t>RN</a:t>
            </a:r>
          </a:p>
        </p:txBody>
      </p:sp>
      <p:sp>
        <p:nvSpPr>
          <p:cNvPr id="26" name="Rectangle 25">
            <a:extLst>
              <a:ext uri="{FF2B5EF4-FFF2-40B4-BE49-F238E27FC236}">
                <a16:creationId xmlns:a16="http://schemas.microsoft.com/office/drawing/2014/main" id="{9457F40C-2AB4-A693-23C9-0F77ABC76F6D}"/>
              </a:ext>
            </a:extLst>
          </p:cNvPr>
          <p:cNvSpPr/>
          <p:nvPr/>
        </p:nvSpPr>
        <p:spPr>
          <a:xfrm>
            <a:off x="2310078" y="2770194"/>
            <a:ext cx="1784612" cy="1115383"/>
          </a:xfrm>
          <a:prstGeom prst="rect">
            <a:avLst/>
          </a:prstGeom>
          <a:solidFill>
            <a:srgbClr val="8C22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98C5F7-D7C7-27FA-A0E5-A5D9BA8D6B4C}"/>
              </a:ext>
            </a:extLst>
          </p:cNvPr>
          <p:cNvSpPr txBox="1"/>
          <p:nvPr/>
        </p:nvSpPr>
        <p:spPr>
          <a:xfrm>
            <a:off x="2310078" y="3147681"/>
            <a:ext cx="1784612" cy="360408"/>
          </a:xfrm>
          <a:prstGeom prst="rect">
            <a:avLst/>
          </a:prstGeom>
          <a:noFill/>
        </p:spPr>
        <p:txBody>
          <a:bodyPr wrap="square" anchor="ctr">
            <a:spAutoFit/>
          </a:bodyPr>
          <a:lstStyle/>
          <a:p>
            <a:pPr marL="0" lvl="1" indent="0" algn="ctr">
              <a:spcAft>
                <a:spcPts val="1200"/>
              </a:spcAft>
              <a:buNone/>
            </a:pPr>
            <a:r>
              <a:rPr lang="en-US" sz="1800" b="1" dirty="0">
                <a:solidFill>
                  <a:schemeClr val="bg1"/>
                </a:solidFill>
              </a:rPr>
              <a:t>LPN</a:t>
            </a:r>
          </a:p>
        </p:txBody>
      </p:sp>
      <p:sp>
        <p:nvSpPr>
          <p:cNvPr id="27" name="Rectangle 26">
            <a:extLst>
              <a:ext uri="{FF2B5EF4-FFF2-40B4-BE49-F238E27FC236}">
                <a16:creationId xmlns:a16="http://schemas.microsoft.com/office/drawing/2014/main" id="{5FE8D674-89E2-751F-93DC-7228EC4B9B4C}"/>
              </a:ext>
            </a:extLst>
          </p:cNvPr>
          <p:cNvSpPr/>
          <p:nvPr/>
        </p:nvSpPr>
        <p:spPr>
          <a:xfrm>
            <a:off x="381000" y="2116447"/>
            <a:ext cx="1784612" cy="1115383"/>
          </a:xfrm>
          <a:prstGeom prst="rect">
            <a:avLst/>
          </a:prstGeom>
          <a:solidFill>
            <a:srgbClr val="5657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8010DC7-DE62-9D14-2986-0BB53B360D2F}"/>
              </a:ext>
            </a:extLst>
          </p:cNvPr>
          <p:cNvSpPr txBox="1"/>
          <p:nvPr/>
        </p:nvSpPr>
        <p:spPr>
          <a:xfrm>
            <a:off x="381000" y="2493934"/>
            <a:ext cx="1784612" cy="360408"/>
          </a:xfrm>
          <a:prstGeom prst="rect">
            <a:avLst/>
          </a:prstGeom>
          <a:noFill/>
        </p:spPr>
        <p:txBody>
          <a:bodyPr wrap="square" anchor="ctr">
            <a:spAutoFit/>
          </a:bodyPr>
          <a:lstStyle/>
          <a:p>
            <a:pPr marL="0" lvl="1" indent="0" algn="ctr">
              <a:spcAft>
                <a:spcPts val="1200"/>
              </a:spcAft>
              <a:buNone/>
            </a:pPr>
            <a:r>
              <a:rPr lang="en-US" sz="1800" b="1" dirty="0">
                <a:solidFill>
                  <a:schemeClr val="bg1"/>
                </a:solidFill>
              </a:rPr>
              <a:t>Caregiver</a:t>
            </a:r>
          </a:p>
        </p:txBody>
      </p:sp>
      <p:pic>
        <p:nvPicPr>
          <p:cNvPr id="41" name="Graphic 40" descr="Arrow Rotate left">
            <a:extLst>
              <a:ext uri="{FF2B5EF4-FFF2-40B4-BE49-F238E27FC236}">
                <a16:creationId xmlns:a16="http://schemas.microsoft.com/office/drawing/2014/main" id="{64DCD4EE-4A95-0EE5-C700-90AD5B5E32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2170891" y="1852634"/>
            <a:ext cx="918937" cy="918937"/>
          </a:xfrm>
          <a:prstGeom prst="rect">
            <a:avLst/>
          </a:prstGeom>
        </p:spPr>
      </p:pic>
      <p:pic>
        <p:nvPicPr>
          <p:cNvPr id="42" name="Graphic 41" descr="Arrow Rotate left">
            <a:extLst>
              <a:ext uri="{FF2B5EF4-FFF2-40B4-BE49-F238E27FC236}">
                <a16:creationId xmlns:a16="http://schemas.microsoft.com/office/drawing/2014/main" id="{4566B4F4-A147-F437-E17E-425915C8EE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094550" y="2496934"/>
            <a:ext cx="918937" cy="918937"/>
          </a:xfrm>
          <a:prstGeom prst="rect">
            <a:avLst/>
          </a:prstGeom>
        </p:spPr>
      </p:pic>
      <p:pic>
        <p:nvPicPr>
          <p:cNvPr id="43" name="Graphic 42" descr="Arrow Rotate left">
            <a:extLst>
              <a:ext uri="{FF2B5EF4-FFF2-40B4-BE49-F238E27FC236}">
                <a16:creationId xmlns:a16="http://schemas.microsoft.com/office/drawing/2014/main" id="{C38F631C-B8C6-9705-6445-E957764CC2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024769" y="3145333"/>
            <a:ext cx="918937" cy="918937"/>
          </a:xfrm>
          <a:prstGeom prst="rect">
            <a:avLst/>
          </a:prstGeom>
        </p:spPr>
      </p:pic>
      <p:pic>
        <p:nvPicPr>
          <p:cNvPr id="44" name="Graphic 43" descr="Arrow Rotate left">
            <a:extLst>
              <a:ext uri="{FF2B5EF4-FFF2-40B4-BE49-F238E27FC236}">
                <a16:creationId xmlns:a16="http://schemas.microsoft.com/office/drawing/2014/main" id="{B2631154-4F07-3806-4F6F-61657EDA7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960130" y="3793466"/>
            <a:ext cx="918937" cy="918937"/>
          </a:xfrm>
          <a:prstGeom prst="rect">
            <a:avLst/>
          </a:prstGeom>
        </p:spPr>
      </p:pic>
      <p:pic>
        <p:nvPicPr>
          <p:cNvPr id="45" name="Graphic 44" descr="Arrow Rotate left">
            <a:extLst>
              <a:ext uri="{FF2B5EF4-FFF2-40B4-BE49-F238E27FC236}">
                <a16:creationId xmlns:a16="http://schemas.microsoft.com/office/drawing/2014/main" id="{F0FFF3A1-FEE0-FB96-8205-0871B09B6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885705" y="4451579"/>
            <a:ext cx="918937" cy="918937"/>
          </a:xfrm>
          <a:prstGeom prst="rect">
            <a:avLst/>
          </a:prstGeom>
        </p:spPr>
      </p:pic>
    </p:spTree>
    <p:extLst>
      <p:ext uri="{BB962C8B-B14F-4D97-AF65-F5344CB8AC3E}">
        <p14:creationId xmlns:p14="http://schemas.microsoft.com/office/powerpoint/2010/main" val="121172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around a table with food on it&#10;&#10;Description automatically generated with medium confidence">
            <a:extLst>
              <a:ext uri="{FF2B5EF4-FFF2-40B4-BE49-F238E27FC236}">
                <a16:creationId xmlns:a16="http://schemas.microsoft.com/office/drawing/2014/main" id="{A09A83D0-EE4B-F800-E23B-B29B653317DD}"/>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a:stretch/>
        </p:blipFill>
        <p:spPr>
          <a:xfrm>
            <a:off x="-1" y="1"/>
            <a:ext cx="12192001" cy="6857998"/>
          </a:xfrm>
          <a:prstGeom prst="rect">
            <a:avLst/>
          </a:prstGeom>
        </p:spPr>
      </p:pic>
      <p:sp>
        <p:nvSpPr>
          <p:cNvPr id="5" name="Title 4">
            <a:extLst>
              <a:ext uri="{FF2B5EF4-FFF2-40B4-BE49-F238E27FC236}">
                <a16:creationId xmlns:a16="http://schemas.microsoft.com/office/drawing/2014/main" id="{1512D415-A0C5-1C66-AB8D-F0DA3D00BDC7}"/>
              </a:ext>
            </a:extLst>
          </p:cNvPr>
          <p:cNvSpPr>
            <a:spLocks noGrp="1"/>
          </p:cNvSpPr>
          <p:nvPr>
            <p:ph type="title"/>
          </p:nvPr>
        </p:nvSpPr>
        <p:spPr/>
        <p:txBody>
          <a:bodyPr anchor="ctr">
            <a:normAutofit/>
          </a:bodyPr>
          <a:lstStyle/>
          <a:p>
            <a:r>
              <a:rPr lang="en-US" sz="4000" dirty="0"/>
              <a:t>Advance through your entire career</a:t>
            </a:r>
          </a:p>
        </p:txBody>
      </p:sp>
      <p:pic>
        <p:nvPicPr>
          <p:cNvPr id="2" name="Picture 1">
            <a:extLst>
              <a:ext uri="{FF2B5EF4-FFF2-40B4-BE49-F238E27FC236}">
                <a16:creationId xmlns:a16="http://schemas.microsoft.com/office/drawing/2014/main" id="{93E7D515-6E13-AF3B-E134-4EC85D6459EA}"/>
              </a:ext>
            </a:extLst>
          </p:cNvPr>
          <p:cNvPicPr>
            <a:picLocks noChangeAspect="1"/>
          </p:cNvPicPr>
          <p:nvPr/>
        </p:nvPicPr>
        <p:blipFill>
          <a:blip r:embed="rId4"/>
          <a:srcRect/>
          <a:stretch/>
        </p:blipFill>
        <p:spPr>
          <a:xfrm>
            <a:off x="137500" y="5401304"/>
            <a:ext cx="1362865" cy="1272008"/>
          </a:xfrm>
          <a:prstGeom prst="rect">
            <a:avLst/>
          </a:prstGeom>
        </p:spPr>
      </p:pic>
      <p:sp>
        <p:nvSpPr>
          <p:cNvPr id="8" name="Content Placeholder 2">
            <a:extLst>
              <a:ext uri="{FF2B5EF4-FFF2-40B4-BE49-F238E27FC236}">
                <a16:creationId xmlns:a16="http://schemas.microsoft.com/office/drawing/2014/main" id="{098F29B1-2D46-B27C-70DE-22E3C21E1272}"/>
              </a:ext>
            </a:extLst>
          </p:cNvPr>
          <p:cNvSpPr txBox="1">
            <a:spLocks/>
          </p:cNvSpPr>
          <p:nvPr/>
        </p:nvSpPr>
        <p:spPr>
          <a:xfrm>
            <a:off x="1584529" y="5686461"/>
            <a:ext cx="3591229" cy="708282"/>
          </a:xfrm>
          <a:prstGeom prst="rect">
            <a:avLst/>
          </a:prstGeom>
        </p:spPr>
        <p:txBody>
          <a:bodyPr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600" b="0" i="0" kern="1200">
                <a:solidFill>
                  <a:schemeClr val="tx1"/>
                </a:solidFill>
                <a:latin typeface="Calibri" panose="020F0502020204030204" pitchFamily="34" charset="0"/>
                <a:ea typeface="+mn-ea"/>
                <a:cs typeface="Calibri" panose="020F0502020204030204" pitchFamily="34" charset="0"/>
              </a:defRPr>
            </a:lvl1pPr>
            <a:lvl2pPr marL="233363" indent="-233363" algn="l" defTabSz="914400" rtl="0" eaLnBrk="1" latinLnBrk="0" hangingPunct="1">
              <a:lnSpc>
                <a:spcPct val="100000"/>
              </a:lnSpc>
              <a:spcBef>
                <a:spcPts val="0"/>
              </a:spcBef>
              <a:buFont typeface="Arial" panose="020B0604020202020204" pitchFamily="34" charset="0"/>
              <a:buChar char="•"/>
              <a:tabLst/>
              <a:defRPr sz="2200" b="0" i="0" kern="1200">
                <a:solidFill>
                  <a:schemeClr val="tx1"/>
                </a:solidFill>
                <a:latin typeface="Calibri" panose="020F0502020204030204" pitchFamily="34" charset="0"/>
                <a:ea typeface="+mn-ea"/>
                <a:cs typeface="Calibri" panose="020F0502020204030204" pitchFamily="34" charset="0"/>
              </a:defRPr>
            </a:lvl2pPr>
            <a:lvl3pPr marL="466725" indent="-203200" algn="l" defTabSz="914400" rtl="0" eaLnBrk="1" latinLnBrk="0" hangingPunct="1">
              <a:lnSpc>
                <a:spcPct val="100000"/>
              </a:lnSpc>
              <a:spcBef>
                <a:spcPts val="0"/>
              </a:spcBef>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690563" indent="-223838"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923925" indent="-2032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56575B"/>
                </a:solidFill>
              </a:rPr>
              <a:t>Culinary Pathway</a:t>
            </a:r>
          </a:p>
        </p:txBody>
      </p:sp>
      <p:sp>
        <p:nvSpPr>
          <p:cNvPr id="17" name="Rectangle 16">
            <a:extLst>
              <a:ext uri="{FF2B5EF4-FFF2-40B4-BE49-F238E27FC236}">
                <a16:creationId xmlns:a16="http://schemas.microsoft.com/office/drawing/2014/main" id="{F36D5E1A-EA79-3380-BA1B-1E417D52B44E}"/>
              </a:ext>
            </a:extLst>
          </p:cNvPr>
          <p:cNvSpPr/>
          <p:nvPr/>
        </p:nvSpPr>
        <p:spPr>
          <a:xfrm>
            <a:off x="8512846" y="4805704"/>
            <a:ext cx="2155154" cy="1346971"/>
          </a:xfrm>
          <a:prstGeom prst="rect">
            <a:avLst/>
          </a:prstGeom>
          <a:solidFill>
            <a:srgbClr val="5657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7F8CEC9-1D9B-395B-508B-E7A0292F0B36}"/>
              </a:ext>
            </a:extLst>
          </p:cNvPr>
          <p:cNvSpPr txBox="1"/>
          <p:nvPr/>
        </p:nvSpPr>
        <p:spPr>
          <a:xfrm>
            <a:off x="8512846" y="4971358"/>
            <a:ext cx="2155154" cy="1015663"/>
          </a:xfrm>
          <a:prstGeom prst="rect">
            <a:avLst/>
          </a:prstGeom>
          <a:noFill/>
        </p:spPr>
        <p:txBody>
          <a:bodyPr wrap="square" anchor="ctr">
            <a:spAutoFit/>
          </a:bodyPr>
          <a:lstStyle/>
          <a:p>
            <a:pPr marL="0" lvl="1" indent="0" algn="ctr">
              <a:spcAft>
                <a:spcPts val="1200"/>
              </a:spcAft>
              <a:buNone/>
            </a:pPr>
            <a:r>
              <a:rPr lang="en-US" sz="2000" b="1" dirty="0">
                <a:solidFill>
                  <a:schemeClr val="bg1"/>
                </a:solidFill>
              </a:rPr>
              <a:t>Vice President</a:t>
            </a:r>
            <a:br>
              <a:rPr lang="en-US" sz="2000" b="1" dirty="0">
                <a:solidFill>
                  <a:schemeClr val="bg1"/>
                </a:solidFill>
              </a:rPr>
            </a:br>
            <a:r>
              <a:rPr lang="en-US" sz="2000" b="1" dirty="0">
                <a:solidFill>
                  <a:schemeClr val="bg1"/>
                </a:solidFill>
              </a:rPr>
              <a:t>of Culinary</a:t>
            </a:r>
            <a:br>
              <a:rPr lang="en-US" sz="2000" b="1" dirty="0">
                <a:solidFill>
                  <a:schemeClr val="bg1"/>
                </a:solidFill>
              </a:rPr>
            </a:br>
            <a:r>
              <a:rPr lang="en-US" sz="2000" b="1" dirty="0">
                <a:solidFill>
                  <a:schemeClr val="bg1"/>
                </a:solidFill>
              </a:rPr>
              <a:t>Services</a:t>
            </a:r>
          </a:p>
        </p:txBody>
      </p:sp>
      <p:sp>
        <p:nvSpPr>
          <p:cNvPr id="20" name="Rectangle 19">
            <a:extLst>
              <a:ext uri="{FF2B5EF4-FFF2-40B4-BE49-F238E27FC236}">
                <a16:creationId xmlns:a16="http://schemas.microsoft.com/office/drawing/2014/main" id="{708E8B03-A89D-CD08-3B47-5C8A2250EB0B}"/>
              </a:ext>
            </a:extLst>
          </p:cNvPr>
          <p:cNvSpPr/>
          <p:nvPr/>
        </p:nvSpPr>
        <p:spPr>
          <a:xfrm>
            <a:off x="6183231" y="4016219"/>
            <a:ext cx="2155154" cy="1346971"/>
          </a:xfrm>
          <a:prstGeom prst="rect">
            <a:avLst/>
          </a:prstGeom>
          <a:solidFill>
            <a:srgbClr val="5B63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6C55E29-194F-07E1-F71B-120BE2D9B954}"/>
              </a:ext>
            </a:extLst>
          </p:cNvPr>
          <p:cNvSpPr txBox="1"/>
          <p:nvPr/>
        </p:nvSpPr>
        <p:spPr>
          <a:xfrm>
            <a:off x="6183231" y="4335762"/>
            <a:ext cx="2155154" cy="707886"/>
          </a:xfrm>
          <a:prstGeom prst="rect">
            <a:avLst/>
          </a:prstGeom>
          <a:noFill/>
        </p:spPr>
        <p:txBody>
          <a:bodyPr wrap="square" anchor="ctr">
            <a:spAutoFit/>
          </a:bodyPr>
          <a:lstStyle/>
          <a:p>
            <a:pPr marL="0" lvl="1" indent="0" algn="ctr">
              <a:spcAft>
                <a:spcPts val="1200"/>
              </a:spcAft>
              <a:buNone/>
            </a:pPr>
            <a:r>
              <a:rPr lang="en-US" sz="2000" b="1" dirty="0">
                <a:solidFill>
                  <a:schemeClr val="bg1"/>
                </a:solidFill>
              </a:rPr>
              <a:t>Executive</a:t>
            </a:r>
            <a:br>
              <a:rPr lang="en-US" sz="2000" b="1" dirty="0">
                <a:solidFill>
                  <a:schemeClr val="bg1"/>
                </a:solidFill>
              </a:rPr>
            </a:br>
            <a:r>
              <a:rPr lang="en-US" sz="2000" b="1" dirty="0">
                <a:solidFill>
                  <a:schemeClr val="bg1"/>
                </a:solidFill>
              </a:rPr>
              <a:t>Chef</a:t>
            </a:r>
          </a:p>
        </p:txBody>
      </p:sp>
      <p:sp>
        <p:nvSpPr>
          <p:cNvPr id="23" name="Rectangle 22">
            <a:extLst>
              <a:ext uri="{FF2B5EF4-FFF2-40B4-BE49-F238E27FC236}">
                <a16:creationId xmlns:a16="http://schemas.microsoft.com/office/drawing/2014/main" id="{76115D2A-196A-0631-DB9C-AB1B2A0FC1C5}"/>
              </a:ext>
            </a:extLst>
          </p:cNvPr>
          <p:cNvSpPr/>
          <p:nvPr/>
        </p:nvSpPr>
        <p:spPr>
          <a:xfrm>
            <a:off x="3853615" y="3226734"/>
            <a:ext cx="2155154" cy="1346971"/>
          </a:xfrm>
          <a:prstGeom prst="rect">
            <a:avLst/>
          </a:prstGeom>
          <a:solidFill>
            <a:srgbClr val="EBAA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D2B2BBB-111C-EA5E-3BF9-B1E8605C0F47}"/>
              </a:ext>
            </a:extLst>
          </p:cNvPr>
          <p:cNvSpPr txBox="1"/>
          <p:nvPr/>
        </p:nvSpPr>
        <p:spPr>
          <a:xfrm>
            <a:off x="3853615" y="3546277"/>
            <a:ext cx="2155154" cy="707886"/>
          </a:xfrm>
          <a:prstGeom prst="rect">
            <a:avLst/>
          </a:prstGeom>
          <a:noFill/>
        </p:spPr>
        <p:txBody>
          <a:bodyPr wrap="square" anchor="ctr">
            <a:spAutoFit/>
          </a:bodyPr>
          <a:lstStyle/>
          <a:p>
            <a:pPr marL="0" lvl="1" indent="0" algn="ctr">
              <a:spcAft>
                <a:spcPts val="1200"/>
              </a:spcAft>
              <a:buNone/>
            </a:pPr>
            <a:r>
              <a:rPr lang="en-US" sz="2000" b="1" dirty="0">
                <a:solidFill>
                  <a:schemeClr val="bg1"/>
                </a:solidFill>
              </a:rPr>
              <a:t>Sous</a:t>
            </a:r>
            <a:br>
              <a:rPr lang="en-US" sz="2000" b="1" dirty="0">
                <a:solidFill>
                  <a:schemeClr val="bg1"/>
                </a:solidFill>
              </a:rPr>
            </a:br>
            <a:r>
              <a:rPr lang="en-US" sz="2000" b="1" dirty="0">
                <a:solidFill>
                  <a:schemeClr val="bg1"/>
                </a:solidFill>
              </a:rPr>
              <a:t>Chef</a:t>
            </a:r>
          </a:p>
        </p:txBody>
      </p:sp>
      <p:sp>
        <p:nvSpPr>
          <p:cNvPr id="26" name="Rectangle 25">
            <a:extLst>
              <a:ext uri="{FF2B5EF4-FFF2-40B4-BE49-F238E27FC236}">
                <a16:creationId xmlns:a16="http://schemas.microsoft.com/office/drawing/2014/main" id="{9A390792-A7E7-7461-8621-11005142262E}"/>
              </a:ext>
            </a:extLst>
          </p:cNvPr>
          <p:cNvSpPr/>
          <p:nvPr/>
        </p:nvSpPr>
        <p:spPr>
          <a:xfrm>
            <a:off x="1524000" y="2437248"/>
            <a:ext cx="2155154" cy="1346971"/>
          </a:xfrm>
          <a:prstGeom prst="rect">
            <a:avLst/>
          </a:prstGeom>
          <a:solidFill>
            <a:srgbClr val="D348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39BBFA7-0BC3-DEE0-48BB-836E86825F39}"/>
              </a:ext>
            </a:extLst>
          </p:cNvPr>
          <p:cNvSpPr txBox="1"/>
          <p:nvPr/>
        </p:nvSpPr>
        <p:spPr>
          <a:xfrm>
            <a:off x="1524000" y="2602902"/>
            <a:ext cx="2155154" cy="1015663"/>
          </a:xfrm>
          <a:prstGeom prst="rect">
            <a:avLst/>
          </a:prstGeom>
          <a:noFill/>
        </p:spPr>
        <p:txBody>
          <a:bodyPr wrap="square" anchor="ctr">
            <a:spAutoFit/>
          </a:bodyPr>
          <a:lstStyle/>
          <a:p>
            <a:pPr marL="0" lvl="1" indent="0" algn="ctr">
              <a:spcAft>
                <a:spcPts val="1200"/>
              </a:spcAft>
              <a:buNone/>
            </a:pPr>
            <a:r>
              <a:rPr lang="en-US" sz="2000" b="1" dirty="0">
                <a:solidFill>
                  <a:schemeClr val="bg1"/>
                </a:solidFill>
              </a:rPr>
              <a:t>Server</a:t>
            </a:r>
            <a:br>
              <a:rPr lang="en-US" sz="2000" b="1" dirty="0">
                <a:solidFill>
                  <a:schemeClr val="bg1"/>
                </a:solidFill>
              </a:rPr>
            </a:br>
            <a:r>
              <a:rPr lang="en-US" sz="2000" b="1" dirty="0">
                <a:solidFill>
                  <a:schemeClr val="bg1"/>
                </a:solidFill>
              </a:rPr>
              <a:t>Line</a:t>
            </a:r>
            <a:br>
              <a:rPr lang="en-US" sz="2000" b="1" dirty="0">
                <a:solidFill>
                  <a:schemeClr val="bg1"/>
                </a:solidFill>
              </a:rPr>
            </a:br>
            <a:r>
              <a:rPr lang="en-US" sz="2000" b="1" dirty="0">
                <a:solidFill>
                  <a:schemeClr val="bg1"/>
                </a:solidFill>
              </a:rPr>
              <a:t>Cook</a:t>
            </a:r>
          </a:p>
        </p:txBody>
      </p:sp>
      <p:pic>
        <p:nvPicPr>
          <p:cNvPr id="32" name="Graphic 31" descr="Arrow Rotate left">
            <a:extLst>
              <a:ext uri="{FF2B5EF4-FFF2-40B4-BE49-F238E27FC236}">
                <a16:creationId xmlns:a16="http://schemas.microsoft.com/office/drawing/2014/main" id="{11B62EF4-4F04-7B66-7914-159A0D0C3A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678985" y="2107251"/>
            <a:ext cx="1109737" cy="1109737"/>
          </a:xfrm>
          <a:prstGeom prst="rect">
            <a:avLst/>
          </a:prstGeom>
        </p:spPr>
      </p:pic>
      <p:pic>
        <p:nvPicPr>
          <p:cNvPr id="33" name="Graphic 32" descr="Arrow Rotate left">
            <a:extLst>
              <a:ext uri="{FF2B5EF4-FFF2-40B4-BE49-F238E27FC236}">
                <a16:creationId xmlns:a16="http://schemas.microsoft.com/office/drawing/2014/main" id="{5843E190-0CB7-702B-2D9E-2BE45A6E2B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009978" y="2890278"/>
            <a:ext cx="1109737" cy="1109737"/>
          </a:xfrm>
          <a:prstGeom prst="rect">
            <a:avLst/>
          </a:prstGeom>
        </p:spPr>
      </p:pic>
      <p:pic>
        <p:nvPicPr>
          <p:cNvPr id="34" name="Graphic 33" descr="Arrow Rotate left">
            <a:extLst>
              <a:ext uri="{FF2B5EF4-FFF2-40B4-BE49-F238E27FC236}">
                <a16:creationId xmlns:a16="http://schemas.microsoft.com/office/drawing/2014/main" id="{5907DF49-5BFA-D8F5-0EA0-671B967C4D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347181" y="3672983"/>
            <a:ext cx="1109737" cy="1109737"/>
          </a:xfrm>
          <a:prstGeom prst="rect">
            <a:avLst/>
          </a:prstGeom>
        </p:spPr>
      </p:pic>
    </p:spTree>
    <p:extLst>
      <p:ext uri="{BB962C8B-B14F-4D97-AF65-F5344CB8AC3E}">
        <p14:creationId xmlns:p14="http://schemas.microsoft.com/office/powerpoint/2010/main" val="3776042360"/>
      </p:ext>
    </p:extLst>
  </p:cSld>
  <p:clrMapOvr>
    <a:masterClrMapping/>
  </p:clrMapOvr>
</p:sld>
</file>

<file path=ppt/theme/theme1.xml><?xml version="1.0" encoding="utf-8"?>
<a:theme xmlns:a="http://schemas.openxmlformats.org/drawingml/2006/main" name="CCTS Master_Red">
  <a:themeElements>
    <a:clrScheme name="LeadingAge">
      <a:dk1>
        <a:srgbClr val="000000"/>
      </a:dk1>
      <a:lt1>
        <a:srgbClr val="FFFFFF"/>
      </a:lt1>
      <a:dk2>
        <a:srgbClr val="56575B"/>
      </a:dk2>
      <a:lt2>
        <a:srgbClr val="693065"/>
      </a:lt2>
      <a:accent1>
        <a:srgbClr val="799A3C"/>
      </a:accent1>
      <a:accent2>
        <a:srgbClr val="EBAA22"/>
      </a:accent2>
      <a:accent3>
        <a:srgbClr val="007399"/>
      </a:accent3>
      <a:accent4>
        <a:srgbClr val="ACC37E"/>
      </a:accent4>
      <a:accent5>
        <a:srgbClr val="8C2233"/>
      </a:accent5>
      <a:accent6>
        <a:srgbClr val="D34827"/>
      </a:accent6>
      <a:hlink>
        <a:srgbClr val="007399"/>
      </a:hlink>
      <a:folHlink>
        <a:srgbClr val="69306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15784</TotalTime>
  <Words>1837</Words>
  <Application>Microsoft Macintosh PowerPoint</Application>
  <PresentationFormat>Widescreen</PresentationFormat>
  <Paragraphs>228</Paragraphs>
  <Slides>15</Slides>
  <Notes>14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CCTS Master_Red</vt:lpstr>
      <vt:lpstr>Mission-Driven Careers</vt:lpstr>
      <vt:lpstr>Brought to you by:</vt:lpstr>
      <vt:lpstr>Working with Older Adults</vt:lpstr>
      <vt:lpstr>A day in the life of a nursing assistant</vt:lpstr>
      <vt:lpstr>Careers with a high school diploma plus training</vt:lpstr>
      <vt:lpstr>Careers available with a college degree</vt:lpstr>
      <vt:lpstr>PowerPoint Presentation</vt:lpstr>
      <vt:lpstr>Advance through your entire career</vt:lpstr>
      <vt:lpstr>Advance through your entire career</vt:lpstr>
      <vt:lpstr>Advance through your entire career</vt:lpstr>
      <vt:lpstr>Advance through your entire career</vt:lpstr>
      <vt:lpstr>Where do we work?</vt:lpstr>
      <vt:lpstr>Endless Opportunities — We’re Hiring!</vt:lpstr>
      <vt:lpstr>Want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Adams-Kotsch</dc:creator>
  <cp:lastModifiedBy>Geralyn Magan</cp:lastModifiedBy>
  <cp:revision>128</cp:revision>
  <dcterms:created xsi:type="dcterms:W3CDTF">2020-11-19T23:06:51Z</dcterms:created>
  <dcterms:modified xsi:type="dcterms:W3CDTF">2023-02-21T20:53:21Z</dcterms:modified>
</cp:coreProperties>
</file>